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6"/>
  </p:notesMasterIdLst>
  <p:sldIdLst>
    <p:sldId id="256" r:id="rId5"/>
    <p:sldId id="261" r:id="rId6"/>
    <p:sldId id="268" r:id="rId7"/>
    <p:sldId id="315" r:id="rId8"/>
    <p:sldId id="316" r:id="rId9"/>
    <p:sldId id="314" r:id="rId10"/>
    <p:sldId id="269" r:id="rId11"/>
    <p:sldId id="271" r:id="rId12"/>
    <p:sldId id="259" r:id="rId13"/>
    <p:sldId id="264" r:id="rId14"/>
    <p:sldId id="311" r:id="rId15"/>
    <p:sldId id="260" r:id="rId16"/>
    <p:sldId id="306" r:id="rId17"/>
    <p:sldId id="313" r:id="rId18"/>
    <p:sldId id="323" r:id="rId19"/>
    <p:sldId id="270" r:id="rId20"/>
    <p:sldId id="297" r:id="rId21"/>
    <p:sldId id="301" r:id="rId22"/>
    <p:sldId id="322" r:id="rId23"/>
    <p:sldId id="302" r:id="rId24"/>
    <p:sldId id="266" r:id="rId25"/>
  </p:sldIdLst>
  <p:sldSz cx="18288000" cy="10287000"/>
  <p:notesSz cx="6858000" cy="9144000"/>
  <p:embeddedFontLst>
    <p:embeddedFont>
      <p:font typeface="Bahnschrift" panose="020B0502040204020203" pitchFamily="34" charset="0"/>
      <p:regular r:id="rId27"/>
      <p:bold r:id="rId28"/>
    </p:embeddedFont>
    <p:embeddedFont>
      <p:font typeface="Bahnschrift Condensed" panose="020B0502040204020203" pitchFamily="34" charset="0"/>
      <p:regular r:id="rId29"/>
      <p:bold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Extra Condensed" panose="020B0503050000020004" pitchFamily="34" charset="0"/>
      <p:regular r:id="rId35"/>
      <p:bold r:id="rId36"/>
      <p:italic r:id="rId37"/>
      <p:boldItalic r:id="rId38"/>
    </p:embeddedFont>
    <p:embeddedFont>
      <p:font typeface="Futura" panose="020B0604020202020204" charset="0"/>
      <p:regular r:id="rId39"/>
    </p:embeddedFont>
    <p:embeddedFont>
      <p:font typeface="Futura Ultra-Bold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80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AE0"/>
    <a:srgbClr val="EF233C"/>
    <a:srgbClr val="F27C8A"/>
    <a:srgbClr val="F35F71"/>
    <a:srgbClr val="EF243C"/>
    <a:srgbClr val="67000D"/>
    <a:srgbClr val="FF2A48"/>
    <a:srgbClr val="FF2600"/>
    <a:srgbClr val="A318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E53406-7633-7ED0-DE36-C2F1565AEF19}" v="10" dt="2025-05-25T03:06:09.370"/>
    <p1510:client id="{C1F1C134-C5DC-C945-4118-8B1055C2F8C2}" v="123" dt="2025-05-25T03:41:1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9" autoAdjust="0"/>
    <p:restoredTop sz="94660"/>
  </p:normalViewPr>
  <p:slideViewPr>
    <p:cSldViewPr snapToGrid="0">
      <p:cViewPr varScale="1">
        <p:scale>
          <a:sx n="52" d="100"/>
          <a:sy n="52" d="100"/>
        </p:scale>
        <p:origin x="408" y="62"/>
      </p:cViewPr>
      <p:guideLst>
        <p:guide orient="horz" pos="6480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C524A3-114A-DA4C-A7CA-864EA809B3B1}" type="datetimeFigureOut">
              <a:rPr lang="en-VN" smtClean="0"/>
              <a:t>07/25/2025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CA9AFC-93DB-6C48-A466-97FC733B6FA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3224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A9AFC-93DB-6C48-A466-97FC733B6FA6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6435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A9AFC-93DB-6C48-A466-97FC733B6FA6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9282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568B-E098-5FE6-7B7D-9F9E99523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A6B44-6D80-6452-599C-FB3BC7235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CF797-4835-358F-A919-8AF511B21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DB06F9-AD3F-AF54-751B-FCB7AD5E7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CA9AFC-93DB-6C48-A466-97FC733B6FA6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1493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gân hàng lớn thứ hai Thái Lan đàm phán mua lại Home Credit Việt Nam với  giá 1 tỉ đô la - Tạp chí Kinh tế Sài Gòn">
            <a:extLst>
              <a:ext uri="{FF2B5EF4-FFF2-40B4-BE49-F238E27FC236}">
                <a16:creationId xmlns:a16="http://schemas.microsoft.com/office/drawing/2014/main" id="{E737E366-B423-B286-4A48-1833B86B2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66525" y="-309130"/>
            <a:ext cx="15127814" cy="11125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"/>
          <p:cNvSpPr txBox="1"/>
          <p:nvPr/>
        </p:nvSpPr>
        <p:spPr>
          <a:xfrm>
            <a:off x="8915400" y="3987105"/>
            <a:ext cx="8569032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8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HOME CREDIT </a:t>
            </a:r>
            <a:r>
              <a:rPr lang="en-US" sz="8000" dirty="0">
                <a:solidFill>
                  <a:schemeClr val="bg1">
                    <a:lumMod val="65000"/>
                  </a:schemeClr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DEFAULT RISK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05000" y="0"/>
            <a:ext cx="5658816" cy="2538160"/>
            <a:chOff x="0" y="0"/>
            <a:chExt cx="7545088" cy="3384214"/>
          </a:xfrm>
          <a:solidFill>
            <a:srgbClr val="FF2A48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603898" y="8654158"/>
            <a:ext cx="3956217" cy="1632842"/>
            <a:chOff x="0" y="0"/>
            <a:chExt cx="5274956" cy="2177122"/>
          </a:xfrm>
          <a:solidFill>
            <a:srgbClr val="FF2A48"/>
          </a:solidFill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151166" y="7613357"/>
            <a:ext cx="7120328" cy="86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vi-VN" sz="2800" b="1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/>
                <a:sym typeface="Futura"/>
              </a:rPr>
              <a:t>TÊN NHÓM</a:t>
            </a:r>
            <a:r>
              <a:rPr lang="en-US" sz="28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/>
                <a:sym typeface="Futura"/>
              </a:rPr>
              <a:t>: BAY BỔNG</a:t>
            </a:r>
            <a:endParaRPr lang="en-US" sz="28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Aharoni" panose="02010803020104030203" pitchFamily="2" charset="-79"/>
              <a:sym typeface="Futura"/>
            </a:endParaRPr>
          </a:p>
          <a:p>
            <a:pPr>
              <a:lnSpc>
                <a:spcPts val="3359"/>
              </a:lnSpc>
            </a:pPr>
            <a:r>
              <a:rPr lang="en-US" sz="2800" b="1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 panose="02010803020104030203" pitchFamily="2" charset="-79"/>
                <a:sym typeface="Futura"/>
              </a:rPr>
              <a:t>GV </a:t>
            </a:r>
            <a:r>
              <a:rPr lang="vi-VN" sz="2800" b="1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 panose="02010803020104030203" pitchFamily="2" charset="-79"/>
                <a:sym typeface="Futura"/>
              </a:rPr>
              <a:t>HƯỚNG DẪN</a:t>
            </a:r>
            <a:r>
              <a:rPr lang="en-US" sz="28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 panose="02010803020104030203" pitchFamily="2" charset="-79"/>
                <a:sym typeface="Futura"/>
              </a:rPr>
              <a:t>: </a:t>
            </a:r>
            <a:r>
              <a:rPr lang="vi-VN" sz="28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Aharoni" panose="02010803020104030203" pitchFamily="2" charset="-79"/>
                <a:sym typeface="Futura"/>
              </a:rPr>
              <a:t>ĐINH THỦY TIÊN</a:t>
            </a:r>
            <a:endParaRPr lang="en-US" sz="28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Aharoni" panose="02010803020104030203" pitchFamily="2" charset="-79"/>
              <a:sym typeface="Futur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12273948" y="2925984"/>
            <a:ext cx="5136175" cy="5955221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800">
                <a:latin typeface="Bahnschrift" panose="020B0502040204020203" pitchFamily="34" charset="0"/>
              </a:endParaRPr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1042960" y="2925984"/>
            <a:ext cx="4842987" cy="5917121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800">
                <a:latin typeface="Bahnschrift" panose="020B0502040204020203" pitchFamily="34" charset="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6722543" y="2925984"/>
            <a:ext cx="4842987" cy="5955221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800">
                <a:latin typeface="Bahnschrift" panose="020B0502040204020203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87094" y="186690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5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2800">
                <a:latin typeface="Bahnschrift" panose="020B0502040204020203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06512" y="7822121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8035" y="5262010"/>
            <a:ext cx="4161379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 err="1">
                <a:latin typeface="Bahnschrift" panose="020B0502040204020203" pitchFamily="34" charset="0"/>
              </a:rPr>
              <a:t>Lịch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sử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tín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dụng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không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đầy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đủ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của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nhiều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khách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hàng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khiến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việc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đánh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giá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rủi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ro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chính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xác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trở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nên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khó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khăn</a:t>
            </a:r>
            <a:r>
              <a:rPr lang="en-US" sz="2800" dirty="0">
                <a:latin typeface="Bahnschrift" panose="020B0502040204020203" pitchFamily="34" charset="0"/>
              </a:rPr>
              <a:t>.</a:t>
            </a:r>
            <a:endParaRPr lang="en-US" sz="28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50783" y="4283050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RỦI RO CAO</a:t>
            </a:r>
            <a:endParaRPr lang="en-US" sz="30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3829018" y="1866900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 sz="2800">
                <a:latin typeface="Bahnschrift" panose="020B0502040204020203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273948" y="4256464"/>
            <a:ext cx="5136175" cy="438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29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DỮ LIỆU KHÔNG NHẤT QUÁN </a:t>
            </a:r>
            <a:endParaRPr lang="en-US" sz="29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684704" y="5266281"/>
            <a:ext cx="426054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800" dirty="0">
                <a:latin typeface="Bahnschrift" panose="020B0502040204020203" pitchFamily="34" charset="0"/>
              </a:rPr>
              <a:t>Thông tin </a:t>
            </a:r>
            <a:r>
              <a:rPr lang="en-US" sz="2800" dirty="0" err="1">
                <a:latin typeface="Bahnschrift" panose="020B0502040204020203" pitchFamily="34" charset="0"/>
              </a:rPr>
              <a:t>phân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tán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trên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nhiều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nền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tảng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dẫn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đến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khó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khăn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trong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việc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đảm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bảo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tính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đồng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nhất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và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độ</a:t>
            </a:r>
            <a:r>
              <a:rPr lang="en-US" sz="2800" dirty="0">
                <a:latin typeface="Bahnschrift" panose="020B0502040204020203" pitchFamily="34" charset="0"/>
              </a:rPr>
              <a:t> tin </a:t>
            </a:r>
            <a:r>
              <a:rPr lang="en-US" sz="2800" dirty="0" err="1">
                <a:latin typeface="Bahnschrift" panose="020B0502040204020203" pitchFamily="34" charset="0"/>
              </a:rPr>
              <a:t>cậy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của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dữ</a:t>
            </a:r>
            <a:r>
              <a:rPr lang="en-US" sz="2800" dirty="0"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latin typeface="Bahnschrift" panose="020B0502040204020203" pitchFamily="34" charset="0"/>
              </a:rPr>
              <a:t>liệu</a:t>
            </a:r>
            <a:r>
              <a:rPr lang="en-US" sz="2800" dirty="0">
                <a:latin typeface="Bahnschrift" panose="020B0502040204020203" pitchFamily="34" charset="0"/>
              </a:rPr>
              <a:t>..</a:t>
            </a:r>
            <a:endParaRPr lang="en-US" sz="28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713948" y="4283050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TỐN THỜI GIAN</a:t>
            </a:r>
            <a:endParaRPr lang="en-US" sz="30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012064" y="5262010"/>
            <a:ext cx="4263871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vi-VN" sz="2800" dirty="0">
                <a:latin typeface="Bahnschrift" panose="020B0502040204020203" pitchFamily="34" charset="0"/>
              </a:rPr>
              <a:t>Hồ sơ khách hàng rời rạc và không có tổ chức từ các nguồn khác nhau làm chậm các quy trình.</a:t>
            </a:r>
            <a:endParaRPr lang="en-US" sz="28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chemeClr val="lt1"/>
                </a:solidFill>
                <a:latin typeface="Bahnschrift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VẤN ĐỀ KINH DOANH</a:t>
            </a:r>
            <a:endParaRPr sz="3600" dirty="0">
              <a:latin typeface="Bahnschrift" panose="020B0502040204020203" pitchFamily="34" charset="0"/>
            </a:endParaRPr>
          </a:p>
        </p:txBody>
      </p:sp>
      <p:pic>
        <p:nvPicPr>
          <p:cNvPr id="25" name="Picture 24" descr="A white line drawing of a coin and arrows&#10;&#10;Description automatically generated">
            <a:extLst>
              <a:ext uri="{FF2B5EF4-FFF2-40B4-BE49-F238E27FC236}">
                <a16:creationId xmlns:a16="http://schemas.microsoft.com/office/drawing/2014/main" id="{E25A37D3-1972-0A4B-C9C3-4682C2205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558" y="2227675"/>
            <a:ext cx="1370960" cy="1370960"/>
          </a:xfrm>
          <a:prstGeom prst="rect">
            <a:avLst/>
          </a:prstGeom>
        </p:spPr>
      </p:pic>
      <p:pic>
        <p:nvPicPr>
          <p:cNvPr id="27" name="Picture 26" descr="A white clock with a black background&#10;&#10;Description automatically generated">
            <a:extLst>
              <a:ext uri="{FF2B5EF4-FFF2-40B4-BE49-F238E27FC236}">
                <a16:creationId xmlns:a16="http://schemas.microsoft.com/office/drawing/2014/main" id="{AB347706-03AB-BFAD-CB99-495E68C8B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84" y="8394797"/>
            <a:ext cx="972815" cy="972815"/>
          </a:xfrm>
          <a:prstGeom prst="rect">
            <a:avLst/>
          </a:prstGeom>
        </p:spPr>
      </p:pic>
      <p:pic>
        <p:nvPicPr>
          <p:cNvPr id="29" name="Picture 28" descr="A white and black logo&#10;&#10;Description automatically generated">
            <a:extLst>
              <a:ext uri="{FF2B5EF4-FFF2-40B4-BE49-F238E27FC236}">
                <a16:creationId xmlns:a16="http://schemas.microsoft.com/office/drawing/2014/main" id="{6A2BAC1E-7491-C3E6-1A51-9FD4102048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2363000"/>
            <a:ext cx="1185273" cy="1185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web page&#10;&#10;Description automatically generated">
            <a:extLst>
              <a:ext uri="{FF2B5EF4-FFF2-40B4-BE49-F238E27FC236}">
                <a16:creationId xmlns:a16="http://schemas.microsoft.com/office/drawing/2014/main" id="{68391660-07F1-D746-2810-A3234DCC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1" t="21948" r="11274" b="22850"/>
          <a:stretch/>
        </p:blipFill>
        <p:spPr>
          <a:xfrm>
            <a:off x="-4114800" y="-778338"/>
            <a:ext cx="13258800" cy="11912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0055352" y="4888533"/>
            <a:ext cx="877529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vi-VN" sz="7200" b="1" dirty="0">
                <a:solidFill>
                  <a:srgbClr val="EF233C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CHUẨN BỊ DỮ LIỆU</a:t>
            </a:r>
            <a:endParaRPr lang="en-US" sz="7200" b="1" dirty="0">
              <a:solidFill>
                <a:srgbClr val="EF233C"/>
              </a:solidFill>
              <a:latin typeface="Fira Sans" panose="020B0503050000020004" pitchFamily="34" charset="0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86642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9000000">
            <a:off x="706782" y="9757169"/>
            <a:ext cx="2584404" cy="1059662"/>
            <a:chOff x="0" y="0"/>
            <a:chExt cx="3445872" cy="1412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4104975" y="58494"/>
            <a:ext cx="4251044" cy="4115006"/>
            <a:chOff x="0" y="0"/>
            <a:chExt cx="5668058" cy="548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24906" cy="5532120"/>
            </a:xfrm>
            <a:custGeom>
              <a:avLst/>
              <a:gdLst/>
              <a:ahLst/>
              <a:cxnLst/>
              <a:rect l="l" t="t" r="r" b="b"/>
              <a:pathLst>
                <a:path w="5724906" h="5532120">
                  <a:moveTo>
                    <a:pt x="0" y="0"/>
                  </a:moveTo>
                  <a:lnTo>
                    <a:pt x="5654929" y="0"/>
                  </a:lnTo>
                  <a:lnTo>
                    <a:pt x="5655310" y="3429"/>
                  </a:lnTo>
                  <a:cubicBezTo>
                    <a:pt x="5724906" y="988187"/>
                    <a:pt x="5511292" y="2003679"/>
                    <a:pt x="4980559" y="2923032"/>
                  </a:cubicBezTo>
                  <a:cubicBezTo>
                    <a:pt x="4007358" y="4608449"/>
                    <a:pt x="2221611" y="5532120"/>
                    <a:pt x="403860" y="5485003"/>
                  </a:cubicBezTo>
                  <a:lnTo>
                    <a:pt x="0" y="545477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Google Shape;130;p16">
            <a:extLst>
              <a:ext uri="{FF2B5EF4-FFF2-40B4-BE49-F238E27FC236}">
                <a16:creationId xmlns:a16="http://schemas.microsoft.com/office/drawing/2014/main" id="{3306235A-332A-A760-902D-D4B4C9030783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chemeClr val="bg1"/>
                </a:solidFill>
                <a:latin typeface="Bahnschrift" panose="020B0502040204020203" pitchFamily="34" charset="0"/>
              </a:rPr>
              <a:t>TỔNG QUAN DỮ LIỆU</a:t>
            </a:r>
            <a:endParaRPr sz="3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F1E3097A-4CDC-5E9C-E3CE-6DDA290F91DA}"/>
              </a:ext>
            </a:extLst>
          </p:cNvPr>
          <p:cNvGrpSpPr>
            <a:grpSpLocks/>
          </p:cNvGrpSpPr>
          <p:nvPr/>
        </p:nvGrpSpPr>
        <p:grpSpPr>
          <a:xfrm>
            <a:off x="2057399" y="2137314"/>
            <a:ext cx="6705599" cy="3125465"/>
            <a:chOff x="-59104" y="-4494281"/>
            <a:chExt cx="9396984" cy="7940294"/>
          </a:xfrm>
          <a:effectLst/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A174D7DD-4FD4-49F8-BFFB-E3A4A03CA00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B37B6DBC-6734-6B67-C2F8-42D463D3907F}"/>
              </a:ext>
            </a:extLst>
          </p:cNvPr>
          <p:cNvGrpSpPr>
            <a:grpSpLocks/>
          </p:cNvGrpSpPr>
          <p:nvPr/>
        </p:nvGrpSpPr>
        <p:grpSpPr>
          <a:xfrm>
            <a:off x="10582960" y="2439233"/>
            <a:ext cx="4441152" cy="6031983"/>
            <a:chOff x="-59104" y="-4494281"/>
            <a:chExt cx="9396984" cy="7940294"/>
          </a:xfrm>
          <a:effectLst/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ACC9BA0-E60C-C26E-AFD7-D7EC1328A53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 anchor="ctr"/>
            <a:lstStyle/>
            <a:p>
              <a:pPr algn="ctr"/>
              <a:endParaRPr lang="en-VN" sz="2400" b="1" dirty="0">
                <a:solidFill>
                  <a:srgbClr val="EF243C"/>
                </a:solidFill>
                <a:latin typeface="Bahnschrift" panose="020B0502040204020203" pitchFamily="34" charset="0"/>
                <a:cs typeface="Futura" panose="020B0602020204020303" pitchFamily="34" charset="-79"/>
              </a:endParaRPr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339CD8C1-4930-386D-5E9F-7F643B79ED57}"/>
              </a:ext>
            </a:extLst>
          </p:cNvPr>
          <p:cNvGrpSpPr>
            <a:grpSpLocks/>
          </p:cNvGrpSpPr>
          <p:nvPr/>
        </p:nvGrpSpPr>
        <p:grpSpPr>
          <a:xfrm>
            <a:off x="1998983" y="5686674"/>
            <a:ext cx="6764014" cy="3071404"/>
            <a:chOff x="-59104" y="-4494281"/>
            <a:chExt cx="9396984" cy="7940294"/>
          </a:xfrm>
          <a:effectLst/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477B307-784E-4AC5-9F9A-FB88D0A59C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E3E318-2120-C09F-AE53-C69D761A47D7}"/>
              </a:ext>
            </a:extLst>
          </p:cNvPr>
          <p:cNvSpPr txBox="1"/>
          <p:nvPr/>
        </p:nvSpPr>
        <p:spPr>
          <a:xfrm>
            <a:off x="2078354" y="2439233"/>
            <a:ext cx="6684643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APPLICATION_TRAIN</a:t>
            </a:r>
            <a:endParaRPr lang="en-US" sz="28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B1FF2D-3C8F-4868-7703-6BCD4E57BCBB}"/>
              </a:ext>
            </a:extLst>
          </p:cNvPr>
          <p:cNvSpPr txBox="1"/>
          <p:nvPr/>
        </p:nvSpPr>
        <p:spPr>
          <a:xfrm>
            <a:off x="1990093" y="5982669"/>
            <a:ext cx="6764013" cy="530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8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PREVIOUS_APPLICATION</a:t>
            </a:r>
            <a:endParaRPr lang="en-US" sz="28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20B7A-E71C-45D1-A969-58C0B552252E}"/>
              </a:ext>
            </a:extLst>
          </p:cNvPr>
          <p:cNvSpPr txBox="1"/>
          <p:nvPr/>
        </p:nvSpPr>
        <p:spPr>
          <a:xfrm>
            <a:off x="11241436" y="5085426"/>
            <a:ext cx="3124200" cy="1679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Cột: 23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Hàng: 307511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8.07 % là vỡ nợ.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05AC3-E638-B4AB-A633-7F4B59104939}"/>
              </a:ext>
            </a:extLst>
          </p:cNvPr>
          <p:cNvSpPr txBox="1"/>
          <p:nvPr/>
        </p:nvSpPr>
        <p:spPr>
          <a:xfrm>
            <a:off x="2362200" y="6600283"/>
            <a:ext cx="6019800" cy="19048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Lịch sử vay của khách hàng tại </a:t>
            </a:r>
            <a:r>
              <a:rPr lang="vi-VN" sz="2400" dirty="0" err="1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Home</a:t>
            </a:r>
            <a:r>
              <a:rPr lang="vi-VN" sz="2400" dirty="0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 </a:t>
            </a:r>
            <a:r>
              <a:rPr lang="vi-VN" sz="2400" dirty="0" err="1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Credit</a:t>
            </a:r>
            <a:r>
              <a:rPr lang="vi-VN" sz="2400" dirty="0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.</a:t>
            </a: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Cột: 37</a:t>
            </a:r>
            <a:endParaRPr lang="en-US" sz="2400" dirty="0">
              <a:latin typeface="Bahnschrift" panose="020B0502040204020203" pitchFamily="34" charset="0"/>
              <a:ea typeface="Futura Ultra-Bold"/>
              <a:cs typeface="Futura Ultra-Bold"/>
            </a:endParaRP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  <a:ea typeface="Calibri"/>
                <a:cs typeface="Calibri"/>
                <a:sym typeface="Futura Ultra-Bold"/>
              </a:rPr>
              <a:t>Hàng: 1670214</a:t>
            </a:r>
            <a:endParaRPr lang="en-US" sz="2400" dirty="0">
              <a:latin typeface="Bahnschrift" panose="020B0502040204020203" pitchFamily="34" charset="0"/>
              <a:ea typeface="Calibri"/>
              <a:cs typeface="Calibri"/>
            </a:endParaRP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3551994-F50B-56EB-EC20-9AC5F19C1648}"/>
              </a:ext>
            </a:extLst>
          </p:cNvPr>
          <p:cNvSpPr/>
          <p:nvPr/>
        </p:nvSpPr>
        <p:spPr>
          <a:xfrm>
            <a:off x="9280064" y="5262779"/>
            <a:ext cx="785828" cy="532233"/>
          </a:xfrm>
          <a:prstGeom prst="rightArrow">
            <a:avLst/>
          </a:prstGeom>
          <a:solidFill>
            <a:srgbClr val="EF243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DC47B4-D89C-DE46-AD0E-7D36447534E4}"/>
              </a:ext>
            </a:extLst>
          </p:cNvPr>
          <p:cNvSpPr txBox="1"/>
          <p:nvPr/>
        </p:nvSpPr>
        <p:spPr>
          <a:xfrm>
            <a:off x="2519046" y="3121778"/>
            <a:ext cx="6396353" cy="1902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Dữ liệu của khách hàng nộp đơn vay tại </a:t>
            </a:r>
            <a:r>
              <a:rPr lang="vi-VN" sz="2400" dirty="0" err="1">
                <a:latin typeface="Bahnschrift" panose="020B0502040204020203" pitchFamily="34" charset="0"/>
              </a:rPr>
              <a:t>Home</a:t>
            </a:r>
            <a:r>
              <a:rPr lang="vi-VN" sz="2400" dirty="0">
                <a:latin typeface="Bahnschrift" panose="020B0502040204020203" pitchFamily="34" charset="0"/>
              </a:rPr>
              <a:t> </a:t>
            </a:r>
            <a:r>
              <a:rPr lang="vi-VN" sz="2400" dirty="0" err="1">
                <a:latin typeface="Bahnschrift" panose="020B0502040204020203" pitchFamily="34" charset="0"/>
              </a:rPr>
              <a:t>Credit</a:t>
            </a:r>
            <a:r>
              <a:rPr lang="vi-VN" sz="2400" dirty="0">
                <a:latin typeface="Bahnschrift" panose="020B0502040204020203" pitchFamily="34" charset="0"/>
              </a:rPr>
              <a:t>.</a:t>
            </a:r>
            <a:endParaRPr lang="en-US" sz="2400" dirty="0">
              <a:solidFill>
                <a:srgbClr val="EF233C"/>
              </a:solidFill>
              <a:latin typeface="Bahnschrift" panose="020B0502040204020203" pitchFamily="34" charset="0"/>
              <a:cs typeface="Futura Ultra-Bold"/>
              <a:sym typeface="Futura Ultra-Bold"/>
            </a:endParaRP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  <a:cs typeface="Futura Ultra-Bold"/>
                <a:sym typeface="Futura Ultra-Bold"/>
              </a:rPr>
              <a:t>Cột: 122</a:t>
            </a:r>
            <a:endParaRPr lang="en-US" sz="2400" dirty="0">
              <a:latin typeface="Bahnschrift" panose="020B0502040204020203" pitchFamily="34" charset="0"/>
              <a:cs typeface="Futura Ultra-Bold"/>
              <a:sym typeface="Futura Ultra-Bold"/>
            </a:endParaRPr>
          </a:p>
          <a:p>
            <a:pPr marL="457200" indent="-4572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  <a:sym typeface="Futura Ultra-Bold"/>
              </a:rPr>
              <a:t>Hàng: 307,511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065207D1-6A15-BC36-5C6E-D128B6674183}"/>
              </a:ext>
            </a:extLst>
          </p:cNvPr>
          <p:cNvSpPr txBox="1"/>
          <p:nvPr/>
        </p:nvSpPr>
        <p:spPr>
          <a:xfrm>
            <a:off x="11006519" y="4080124"/>
            <a:ext cx="359403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Dữ liệu kết hợp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5" grpId="0"/>
      <p:bldP spid="11" grpId="0"/>
      <p:bldP spid="16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E73BFF7E-5B34-8997-BA50-6DC90AC92127}"/>
              </a:ext>
            </a:extLst>
          </p:cNvPr>
          <p:cNvGrpSpPr>
            <a:grpSpLocks/>
          </p:cNvGrpSpPr>
          <p:nvPr/>
        </p:nvGrpSpPr>
        <p:grpSpPr>
          <a:xfrm>
            <a:off x="7561374" y="1825511"/>
            <a:ext cx="9897857" cy="3530695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2CED826-4022-0BDF-1EC3-2469300E8B63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22608" y="2656864"/>
            <a:ext cx="1971888" cy="2118168"/>
            <a:chOff x="0" y="0"/>
            <a:chExt cx="2629184" cy="2824224"/>
          </a:xfrm>
        </p:grpSpPr>
        <p:sp>
          <p:nvSpPr>
            <p:cNvPr id="13" name="Freeform 13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solidFill>
              <a:schemeClr val="bg1">
                <a:lumMod val="50000"/>
                <a:alpha val="74800"/>
              </a:schemeClr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729837" y="2174654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Xử lý ngoại lệ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646219" y="2934815"/>
            <a:ext cx="8300771" cy="2033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vi-VN" altLang="vi-VN" sz="2400" dirty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Xử lý giá trị </a:t>
            </a:r>
            <a:r>
              <a:rPr lang="vi-VN" altLang="vi-VN" sz="2400" dirty="0" err="1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ngọại</a:t>
            </a:r>
            <a:r>
              <a:rPr lang="vi-VN" altLang="vi-VN" sz="2400" dirty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lai bằng phân vị </a:t>
            </a:r>
            <a:r>
              <a:rPr lang="vi-VN" altLang="vi-VN" sz="2400" dirty="0" err="1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IQR</a:t>
            </a:r>
            <a:r>
              <a:rPr lang="vi-VN" altLang="vi-VN" sz="2400" dirty="0">
                <a:latin typeface="Bahnschrift" panose="020B0502040204020203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Thay thế giá trị bất thường như </a:t>
            </a:r>
            <a:r>
              <a:rPr lang="vi-VN" sz="2400" dirty="0" err="1">
                <a:latin typeface="Bahnschrift" panose="020B0502040204020203" pitchFamily="34" charset="0"/>
              </a:rPr>
              <a:t>DAYS_EMPLOYED</a:t>
            </a:r>
            <a:r>
              <a:rPr lang="vi-VN" sz="2400" dirty="0">
                <a:latin typeface="Bahnschrift" panose="020B0502040204020203" pitchFamily="34" charset="0"/>
              </a:rPr>
              <a:t> = 365243 bằng </a:t>
            </a:r>
            <a:r>
              <a:rPr lang="vi-VN" sz="2400" dirty="0" err="1">
                <a:latin typeface="Bahnschrift" panose="020B0502040204020203" pitchFamily="34" charset="0"/>
              </a:rPr>
              <a:t>null</a:t>
            </a:r>
            <a:r>
              <a:rPr lang="vi-VN" sz="2400" dirty="0">
                <a:latin typeface="Bahnschrift" panose="020B0502040204020203" pitchFamily="34" charset="0"/>
              </a:rPr>
              <a:t> trước khi xử lý giá trị thiếu.</a:t>
            </a:r>
          </a:p>
          <a:p>
            <a:pPr marL="457200" indent="-457200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CB7F208B-C8E7-BFD7-5A31-8A1A6192E6D7}"/>
              </a:ext>
            </a:extLst>
          </p:cNvPr>
          <p:cNvSpPr/>
          <p:nvPr/>
        </p:nvSpPr>
        <p:spPr>
          <a:xfrm>
            <a:off x="5693403" y="460468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600" b="1" dirty="0">
                <a:solidFill>
                  <a:schemeClr val="lt1"/>
                </a:solidFill>
                <a:latin typeface="Bahnschrift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TIỀN XỬ LÝ</a:t>
            </a:r>
            <a:endParaRPr sz="3600" dirty="0">
              <a:latin typeface="Bahnschrift" panose="020B0502040204020203" pitchFamily="34" charset="0"/>
            </a:endParaRPr>
          </a:p>
        </p:txBody>
      </p:sp>
      <p:pic>
        <p:nvPicPr>
          <p:cNvPr id="27" name="Hình ảnh 26">
            <a:extLst>
              <a:ext uri="{FF2B5EF4-FFF2-40B4-BE49-F238E27FC236}">
                <a16:creationId xmlns:a16="http://schemas.microsoft.com/office/drawing/2014/main" id="{33E570B6-514C-D190-F7A3-AA2B671220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3953" y="3097025"/>
            <a:ext cx="1247847" cy="1247847"/>
          </a:xfrm>
          <a:prstGeom prst="rect">
            <a:avLst/>
          </a:prstGeom>
        </p:spPr>
      </p:pic>
      <p:grpSp>
        <p:nvGrpSpPr>
          <p:cNvPr id="32" name="Group 2">
            <a:extLst>
              <a:ext uri="{FF2B5EF4-FFF2-40B4-BE49-F238E27FC236}">
                <a16:creationId xmlns:a16="http://schemas.microsoft.com/office/drawing/2014/main" id="{2DF180B4-A0DD-BD3B-47F0-AEBFF4627094}"/>
              </a:ext>
            </a:extLst>
          </p:cNvPr>
          <p:cNvGrpSpPr>
            <a:grpSpLocks/>
          </p:cNvGrpSpPr>
          <p:nvPr/>
        </p:nvGrpSpPr>
        <p:grpSpPr>
          <a:xfrm>
            <a:off x="888571" y="3150307"/>
            <a:ext cx="4681954" cy="5351733"/>
            <a:chOff x="-59104" y="-4494281"/>
            <a:chExt cx="9396984" cy="7940294"/>
          </a:xfrm>
          <a:effectLst/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7F1C0FE9-3123-9000-3460-E393BFB3A2B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 dirty="0">
                <a:latin typeface="Bahnschrift" panose="020B0502040204020203" pitchFamily="34" charset="0"/>
              </a:endParaRPr>
            </a:p>
          </p:txBody>
        </p:sp>
      </p:grpSp>
      <p:grpSp>
        <p:nvGrpSpPr>
          <p:cNvPr id="34" name="Group 8"/>
          <p:cNvGrpSpPr/>
          <p:nvPr/>
        </p:nvGrpSpPr>
        <p:grpSpPr>
          <a:xfrm>
            <a:off x="2042442" y="7442956"/>
            <a:ext cx="1971888" cy="2118168"/>
            <a:chOff x="0" y="0"/>
            <a:chExt cx="2629184" cy="2824224"/>
          </a:xfrm>
          <a:solidFill>
            <a:srgbClr val="EF243C">
              <a:alpha val="80036"/>
            </a:srgbClr>
          </a:solidFill>
        </p:grpSpPr>
        <p:sp>
          <p:nvSpPr>
            <p:cNvPr id="35" name="Freeform 9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36" name="TextBox 21"/>
          <p:cNvSpPr txBox="1"/>
          <p:nvPr/>
        </p:nvSpPr>
        <p:spPr>
          <a:xfrm>
            <a:off x="719085" y="3714403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Giá trị thiếu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pic>
        <p:nvPicPr>
          <p:cNvPr id="37" name="Picture 9" descr="A white icon with a question mark and a magnifying glass&#10;&#10;Description automatically generated">
            <a:extLst>
              <a:ext uri="{FF2B5EF4-FFF2-40B4-BE49-F238E27FC236}">
                <a16:creationId xmlns:a16="http://schemas.microsoft.com/office/drawing/2014/main" id="{B97930AB-07CF-1763-1BB9-B991B07587F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47" y="7879236"/>
            <a:ext cx="1245608" cy="1245608"/>
          </a:xfrm>
          <a:prstGeom prst="rect">
            <a:avLst/>
          </a:prstGeom>
        </p:spPr>
      </p:pic>
      <p:grpSp>
        <p:nvGrpSpPr>
          <p:cNvPr id="39" name="Group 2">
            <a:extLst>
              <a:ext uri="{FF2B5EF4-FFF2-40B4-BE49-F238E27FC236}">
                <a16:creationId xmlns:a16="http://schemas.microsoft.com/office/drawing/2014/main" id="{E39FAD48-CD4C-96BC-E317-9216816EAB9F}"/>
              </a:ext>
            </a:extLst>
          </p:cNvPr>
          <p:cNvGrpSpPr>
            <a:grpSpLocks/>
          </p:cNvGrpSpPr>
          <p:nvPr/>
        </p:nvGrpSpPr>
        <p:grpSpPr>
          <a:xfrm>
            <a:off x="7534377" y="5654702"/>
            <a:ext cx="9924854" cy="4260280"/>
            <a:chOff x="-59104" y="-4494281"/>
            <a:chExt cx="9396984" cy="7940294"/>
          </a:xfrm>
          <a:effectLst/>
        </p:grpSpPr>
        <p:sp>
          <p:nvSpPr>
            <p:cNvPr id="40" name="Freeform 3">
              <a:extLst>
                <a:ext uri="{FF2B5EF4-FFF2-40B4-BE49-F238E27FC236}">
                  <a16:creationId xmlns:a16="http://schemas.microsoft.com/office/drawing/2014/main" id="{79246C4A-8734-09DF-D8D2-A06ED76A4161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grpSp>
        <p:nvGrpSpPr>
          <p:cNvPr id="41" name="Group 4"/>
          <p:cNvGrpSpPr/>
          <p:nvPr/>
        </p:nvGrpSpPr>
        <p:grpSpPr>
          <a:xfrm>
            <a:off x="6548433" y="6931940"/>
            <a:ext cx="1971888" cy="2118168"/>
            <a:chOff x="0" y="0"/>
            <a:chExt cx="2629184" cy="2824224"/>
          </a:xfrm>
          <a:solidFill>
            <a:srgbClr val="EF243C"/>
          </a:solidFill>
        </p:grpSpPr>
        <p:sp>
          <p:nvSpPr>
            <p:cNvPr id="42" name="Freeform 5"/>
            <p:cNvSpPr/>
            <p:nvPr/>
          </p:nvSpPr>
          <p:spPr>
            <a:xfrm>
              <a:off x="-167767" y="-10541"/>
              <a:ext cx="2964815" cy="3002534"/>
            </a:xfrm>
            <a:custGeom>
              <a:avLst/>
              <a:gdLst/>
              <a:ahLst/>
              <a:cxnLst/>
              <a:rect l="l" t="t" r="r" b="b"/>
              <a:pathLst>
                <a:path w="2964815" h="3002534">
                  <a:moveTo>
                    <a:pt x="1647317" y="10922"/>
                  </a:moveTo>
                  <a:cubicBezTo>
                    <a:pt x="1837690" y="15875"/>
                    <a:pt x="2029587" y="67056"/>
                    <a:pt x="2206244" y="168910"/>
                  </a:cubicBezTo>
                  <a:cubicBezTo>
                    <a:pt x="2771140" y="495046"/>
                    <a:pt x="2964815" y="1217422"/>
                    <a:pt x="2638552" y="1782445"/>
                  </a:cubicBezTo>
                  <a:cubicBezTo>
                    <a:pt x="2549779" y="1936242"/>
                    <a:pt x="2460879" y="2090039"/>
                    <a:pt x="2372106" y="2243963"/>
                  </a:cubicBezTo>
                  <a:cubicBezTo>
                    <a:pt x="2045843" y="2808986"/>
                    <a:pt x="1323467" y="3002534"/>
                    <a:pt x="758571" y="2676271"/>
                  </a:cubicBezTo>
                  <a:cubicBezTo>
                    <a:pt x="193548" y="2350135"/>
                    <a:pt x="0" y="1627759"/>
                    <a:pt x="326263" y="1062736"/>
                  </a:cubicBezTo>
                  <a:lnTo>
                    <a:pt x="592582" y="601345"/>
                  </a:lnTo>
                  <a:cubicBezTo>
                    <a:pt x="816864" y="212979"/>
                    <a:pt x="1228344" y="0"/>
                    <a:pt x="1647317" y="1092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43" name="TextBox 18"/>
          <p:cNvSpPr txBox="1"/>
          <p:nvPr/>
        </p:nvSpPr>
        <p:spPr>
          <a:xfrm>
            <a:off x="8697109" y="6611005"/>
            <a:ext cx="8813012" cy="30026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400" dirty="0">
                <a:effectLst/>
                <a:latin typeface="Bahnschrift" panose="020B0502040204020203" pitchFamily="34" charset="0"/>
              </a:rPr>
              <a:t>Sử dụng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StringIndexer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và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OneHotEncoder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để chuyển đổi các biến phân loại thành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vector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số.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Chuyển đổi các biến phân loại nhị phân thành 0/1. 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Các cột: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CODE_GENDER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FLAG_OWN_CAR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FLAG_OWN_REALTY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NAME_CONTRACT_STATUS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</a:t>
            </a:r>
          </a:p>
        </p:txBody>
      </p:sp>
      <p:sp>
        <p:nvSpPr>
          <p:cNvPr id="44" name="TextBox 17"/>
          <p:cNvSpPr txBox="1"/>
          <p:nvPr/>
        </p:nvSpPr>
        <p:spPr>
          <a:xfrm>
            <a:off x="9894912" y="5970469"/>
            <a:ext cx="523078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vi-VN" sz="2800" b="1" dirty="0">
                <a:solidFill>
                  <a:srgbClr val="EF243C"/>
                </a:solidFill>
                <a:effectLst/>
                <a:latin typeface="Bahnschrift" panose="020B0502040204020203" pitchFamily="34" charset="0"/>
              </a:rPr>
              <a:t>MÃ HÓA BIẾN PHÂN LOẠI</a:t>
            </a:r>
          </a:p>
        </p:txBody>
      </p:sp>
      <p:pic>
        <p:nvPicPr>
          <p:cNvPr id="45" name="Picture 5" descr="A black and white picture&#10;&#10;Description automatically generated">
            <a:extLst>
              <a:ext uri="{FF2B5EF4-FFF2-40B4-BE49-F238E27FC236}">
                <a16:creationId xmlns:a16="http://schemas.microsoft.com/office/drawing/2014/main" id="{3330BBE5-28F2-5D48-A89E-0DC9B2CF4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60" y="7414911"/>
            <a:ext cx="1154597" cy="1154597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A0844B8D-D399-58BA-FC7B-3876B8D63CBE}"/>
              </a:ext>
            </a:extLst>
          </p:cNvPr>
          <p:cNvSpPr txBox="1"/>
          <p:nvPr/>
        </p:nvSpPr>
        <p:spPr>
          <a:xfrm>
            <a:off x="1370324" y="4380226"/>
            <a:ext cx="4200201" cy="2694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Điền </a:t>
            </a:r>
            <a:r>
              <a:rPr lang="vi-VN" sz="2400" dirty="0" err="1">
                <a:latin typeface="Bahnschrift" panose="020B0502040204020203" pitchFamily="34" charset="0"/>
              </a:rPr>
              <a:t>median</a:t>
            </a:r>
            <a:r>
              <a:rPr lang="vi-VN" sz="2400" dirty="0">
                <a:latin typeface="Bahnschrift" panose="020B0502040204020203" pitchFamily="34" charset="0"/>
              </a:rPr>
              <a:t> cho cột số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Điền '</a:t>
            </a:r>
            <a:r>
              <a:rPr lang="vi-VN" sz="2400" dirty="0" err="1">
                <a:latin typeface="Bahnschrift" panose="020B0502040204020203" pitchFamily="34" charset="0"/>
              </a:rPr>
              <a:t>Unknown</a:t>
            </a:r>
            <a:r>
              <a:rPr lang="vi-VN" sz="2400" dirty="0">
                <a:latin typeface="Bahnschrift" panose="020B0502040204020203" pitchFamily="34" charset="0"/>
              </a:rPr>
              <a:t>' cho cột phân loại </a:t>
            </a:r>
          </a:p>
          <a:p>
            <a:pPr lvl="1">
              <a:lnSpc>
                <a:spcPct val="150000"/>
              </a:lnSpc>
            </a:pPr>
            <a:r>
              <a:rPr lang="vi-VN" sz="2400" dirty="0">
                <a:latin typeface="Bahnschrift" panose="020B0502040204020203" pitchFamily="34" charset="0"/>
              </a:rPr>
              <a:t>để đảm bảo tính toàn vẹn dữ liệu</a:t>
            </a:r>
            <a:endParaRPr lang="vi-VN" sz="2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3" name="Mũi tên: Phải 2">
            <a:extLst>
              <a:ext uri="{FF2B5EF4-FFF2-40B4-BE49-F238E27FC236}">
                <a16:creationId xmlns:a16="http://schemas.microsoft.com/office/drawing/2014/main" id="{0CD59CBD-4333-D08B-CBEA-411A8C74FBE6}"/>
              </a:ext>
            </a:extLst>
          </p:cNvPr>
          <p:cNvSpPr/>
          <p:nvPr/>
        </p:nvSpPr>
        <p:spPr>
          <a:xfrm>
            <a:off x="1475751" y="6248393"/>
            <a:ext cx="221226" cy="181321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400">
              <a:latin typeface="Bahnschrift" panose="020B0502040204020203" pitchFamily="34" charset="0"/>
            </a:endParaRPr>
          </a:p>
        </p:txBody>
      </p:sp>
      <p:grpSp>
        <p:nvGrpSpPr>
          <p:cNvPr id="4" name="Group 2">
            <a:extLst>
              <a:ext uri="{FF2B5EF4-FFF2-40B4-BE49-F238E27FC236}">
                <a16:creationId xmlns:a16="http://schemas.microsoft.com/office/drawing/2014/main" id="{719647B2-A05B-95AD-3EF3-6340D8B27ECF}"/>
              </a:ext>
            </a:extLst>
          </p:cNvPr>
          <p:cNvGrpSpPr>
            <a:grpSpLocks/>
          </p:cNvGrpSpPr>
          <p:nvPr/>
        </p:nvGrpSpPr>
        <p:grpSpPr>
          <a:xfrm>
            <a:off x="719085" y="1838242"/>
            <a:ext cx="5809067" cy="952146"/>
            <a:chOff x="-59104" y="-4494281"/>
            <a:chExt cx="9396984" cy="7940294"/>
          </a:xfrm>
          <a:effectLst/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F09075C6-6EC8-993E-BB60-DC50636C6E24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72F7DED-14B5-DC67-8BB4-1E9E45F705DF}"/>
              </a:ext>
            </a:extLst>
          </p:cNvPr>
          <p:cNvSpPr txBox="1"/>
          <p:nvPr/>
        </p:nvSpPr>
        <p:spPr>
          <a:xfrm>
            <a:off x="767179" y="1965396"/>
            <a:ext cx="5948906" cy="571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400" dirty="0">
                <a:latin typeface="Bahnschrift" panose="020B0502040204020203" pitchFamily="34" charset="0"/>
              </a:rPr>
              <a:t>Tách dữ liệu train (80%) và test (20%)</a:t>
            </a:r>
          </a:p>
        </p:txBody>
      </p:sp>
    </p:spTree>
    <p:extLst>
      <p:ext uri="{BB962C8B-B14F-4D97-AF65-F5344CB8AC3E}">
        <p14:creationId xmlns:p14="http://schemas.microsoft.com/office/powerpoint/2010/main" val="2147210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 animBg="1"/>
      <p:bldP spid="36" grpId="0"/>
      <p:bldP spid="4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9000000">
            <a:off x="-491079" y="10048498"/>
            <a:ext cx="2584404" cy="1059662"/>
            <a:chOff x="0" y="0"/>
            <a:chExt cx="3445872" cy="141288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5400000">
            <a:off x="14809949" y="-388776"/>
            <a:ext cx="4251044" cy="4115006"/>
            <a:chOff x="0" y="0"/>
            <a:chExt cx="5668058" cy="54866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24906" cy="5532120"/>
            </a:xfrm>
            <a:custGeom>
              <a:avLst/>
              <a:gdLst/>
              <a:ahLst/>
              <a:cxnLst/>
              <a:rect l="l" t="t" r="r" b="b"/>
              <a:pathLst>
                <a:path w="5724906" h="5532120">
                  <a:moveTo>
                    <a:pt x="0" y="0"/>
                  </a:moveTo>
                  <a:lnTo>
                    <a:pt x="5654929" y="0"/>
                  </a:lnTo>
                  <a:lnTo>
                    <a:pt x="5655310" y="3429"/>
                  </a:lnTo>
                  <a:cubicBezTo>
                    <a:pt x="5724906" y="988187"/>
                    <a:pt x="5511292" y="2003679"/>
                    <a:pt x="4980559" y="2923032"/>
                  </a:cubicBezTo>
                  <a:cubicBezTo>
                    <a:pt x="4007358" y="4608449"/>
                    <a:pt x="2221611" y="5532120"/>
                    <a:pt x="403860" y="5485003"/>
                  </a:cubicBezTo>
                  <a:lnTo>
                    <a:pt x="0" y="545477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2">
            <a:extLst>
              <a:ext uri="{FF2B5EF4-FFF2-40B4-BE49-F238E27FC236}">
                <a16:creationId xmlns:a16="http://schemas.microsoft.com/office/drawing/2014/main" id="{339CD8C1-4930-386D-5E9F-7F643B79ED57}"/>
              </a:ext>
            </a:extLst>
          </p:cNvPr>
          <p:cNvGrpSpPr>
            <a:grpSpLocks/>
          </p:cNvGrpSpPr>
          <p:nvPr/>
        </p:nvGrpSpPr>
        <p:grpSpPr>
          <a:xfrm>
            <a:off x="1010646" y="887003"/>
            <a:ext cx="7224917" cy="8354967"/>
            <a:chOff x="-59104" y="-4494281"/>
            <a:chExt cx="9396984" cy="794029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477B307-784E-4AC5-9F9A-FB88D0A59C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4B1FF2D-3C8F-4868-7703-6BCD4E57BCBB}"/>
              </a:ext>
            </a:extLst>
          </p:cNvPr>
          <p:cNvSpPr txBox="1"/>
          <p:nvPr/>
        </p:nvSpPr>
        <p:spPr>
          <a:xfrm>
            <a:off x="1618002" y="1261128"/>
            <a:ext cx="59208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TẠO ĐẶC TRƯNG TỪ </a:t>
            </a:r>
            <a:r>
              <a:rPr lang="vi-VN" sz="32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APPLICATION_TRAIN</a:t>
            </a: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 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0DB3D9-F3FD-47EC-DFD8-B3E105F8E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6313" y="2650916"/>
            <a:ext cx="6863018" cy="611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Các cột tiêu biểu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AGE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Tuổi từ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DAYS_BIRTH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INCOME_TO_CREDIT_RATIO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Thu nhập / Số tiền vay.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CREDIT_TO_INCOME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Số tiền vay / Thu nhập. 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EXT_SOURCE_AVG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Trung bình điểm tín dụng bên ngoài.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Lợi ích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Phản ánh khả năng tài chính, độ tin cậy tín dụng, và đặc điểm cá nhân, cải thiện dự đoán vỡ nợ. 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FA4B8B1C-B52B-29F6-17BB-E848A8F216EE}"/>
              </a:ext>
            </a:extLst>
          </p:cNvPr>
          <p:cNvGrpSpPr>
            <a:grpSpLocks/>
          </p:cNvGrpSpPr>
          <p:nvPr/>
        </p:nvGrpSpPr>
        <p:grpSpPr>
          <a:xfrm>
            <a:off x="9993567" y="887003"/>
            <a:ext cx="7224917" cy="8354967"/>
            <a:chOff x="-6297032" y="-2741336"/>
            <a:chExt cx="9396984" cy="79402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145E6273-0ED7-4098-FE04-C777668E022E}"/>
                </a:ext>
              </a:extLst>
            </p:cNvPr>
            <p:cNvSpPr>
              <a:spLocks/>
            </p:cNvSpPr>
            <p:nvPr/>
          </p:nvSpPr>
          <p:spPr>
            <a:xfrm>
              <a:off x="-6297032" y="-2741336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F525FCDD-2D41-AAB5-EFCE-86F1CF4B0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1532" y="2727296"/>
            <a:ext cx="674898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Tổng hợp dữ liệu từ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previous_application.csv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theo </a:t>
            </a: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SK_ID_CURR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Các cột tiêu biểu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count_prev_apps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Số đơn xin vay trước đó.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mean_amt_application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Số tiền trung bình của đơn xin vay.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approval_rate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Tỷ lệ đơn được chấp thuận. </a:t>
            </a:r>
          </a:p>
          <a:p>
            <a:pPr marL="800100" marR="0" lvl="1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vi-VN" altLang="vi-VN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rejection_rate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Tỷ lệ đơn bị từ chối.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vi-VN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Lợi ích</a:t>
            </a:r>
            <a:r>
              <a:rPr kumimoji="0" lang="vi-VN" altLang="vi-VN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: Phản ánh lịch sử tín dụng và hành vi vay vốn, cải thiện độ chính xác dự đoán vỡ nợ.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" panose="020B0502040204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8CD17B-5023-4915-DD06-8999312F2701}"/>
              </a:ext>
            </a:extLst>
          </p:cNvPr>
          <p:cNvSpPr txBox="1"/>
          <p:nvPr/>
        </p:nvSpPr>
        <p:spPr>
          <a:xfrm>
            <a:off x="9853822" y="1299318"/>
            <a:ext cx="75044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TẠO ĐẶC TRƯNG MỚI TỪ </a:t>
            </a:r>
          </a:p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LỊCH SỬ VAY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402181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1A40D-064E-9F64-EA5A-40AE7ADE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B44757A4-15DC-B411-CB50-478D40A8B541}"/>
              </a:ext>
            </a:extLst>
          </p:cNvPr>
          <p:cNvGrpSpPr/>
          <p:nvPr/>
        </p:nvGrpSpPr>
        <p:grpSpPr>
          <a:xfrm rot="9000000">
            <a:off x="-491079" y="10048498"/>
            <a:ext cx="2584404" cy="1059662"/>
            <a:chOff x="0" y="0"/>
            <a:chExt cx="3445872" cy="141288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B2877DB-6C3C-CB8D-DAF1-A18EB1373BF8}"/>
                </a:ext>
              </a:extLst>
            </p:cNvPr>
            <p:cNvSpPr/>
            <p:nvPr/>
          </p:nvSpPr>
          <p:spPr>
            <a:xfrm>
              <a:off x="0" y="0"/>
              <a:ext cx="3445891" cy="1413002"/>
            </a:xfrm>
            <a:custGeom>
              <a:avLst/>
              <a:gdLst/>
              <a:ahLst/>
              <a:cxnLst/>
              <a:rect l="l" t="t" r="r" b="b"/>
              <a:pathLst>
                <a:path w="3445891" h="1413002">
                  <a:moveTo>
                    <a:pt x="0" y="706501"/>
                  </a:moveTo>
                  <a:cubicBezTo>
                    <a:pt x="0" y="316230"/>
                    <a:pt x="316230" y="0"/>
                    <a:pt x="706501" y="0"/>
                  </a:cubicBezTo>
                  <a:lnTo>
                    <a:pt x="2739390" y="0"/>
                  </a:lnTo>
                  <a:cubicBezTo>
                    <a:pt x="3129534" y="0"/>
                    <a:pt x="3445891" y="316230"/>
                    <a:pt x="3445891" y="706501"/>
                  </a:cubicBezTo>
                  <a:cubicBezTo>
                    <a:pt x="3445891" y="1096772"/>
                    <a:pt x="3129661" y="1413002"/>
                    <a:pt x="2739390" y="1413002"/>
                  </a:cubicBezTo>
                  <a:lnTo>
                    <a:pt x="706501" y="1413002"/>
                  </a:lnTo>
                  <a:cubicBezTo>
                    <a:pt x="316230" y="1412875"/>
                    <a:pt x="0" y="1096645"/>
                    <a:pt x="0" y="706501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674C0F6-55CB-7EBE-B2E6-7B1B9C672BE1}"/>
              </a:ext>
            </a:extLst>
          </p:cNvPr>
          <p:cNvGrpSpPr/>
          <p:nvPr/>
        </p:nvGrpSpPr>
        <p:grpSpPr>
          <a:xfrm rot="5400000">
            <a:off x="14809949" y="-388776"/>
            <a:ext cx="4251044" cy="4115006"/>
            <a:chOff x="0" y="0"/>
            <a:chExt cx="5668058" cy="548667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A48B45C-704E-2E9E-87B8-A021377CEF38}"/>
                </a:ext>
              </a:extLst>
            </p:cNvPr>
            <p:cNvSpPr/>
            <p:nvPr/>
          </p:nvSpPr>
          <p:spPr>
            <a:xfrm>
              <a:off x="0" y="0"/>
              <a:ext cx="5724906" cy="5532120"/>
            </a:xfrm>
            <a:custGeom>
              <a:avLst/>
              <a:gdLst/>
              <a:ahLst/>
              <a:cxnLst/>
              <a:rect l="l" t="t" r="r" b="b"/>
              <a:pathLst>
                <a:path w="5724906" h="5532120">
                  <a:moveTo>
                    <a:pt x="0" y="0"/>
                  </a:moveTo>
                  <a:lnTo>
                    <a:pt x="5654929" y="0"/>
                  </a:lnTo>
                  <a:lnTo>
                    <a:pt x="5655310" y="3429"/>
                  </a:lnTo>
                  <a:cubicBezTo>
                    <a:pt x="5724906" y="988187"/>
                    <a:pt x="5511292" y="2003679"/>
                    <a:pt x="4980559" y="2923032"/>
                  </a:cubicBezTo>
                  <a:cubicBezTo>
                    <a:pt x="4007358" y="4608449"/>
                    <a:pt x="2221611" y="5532120"/>
                    <a:pt x="403860" y="5485003"/>
                  </a:cubicBezTo>
                  <a:lnTo>
                    <a:pt x="0" y="545477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7F3C8B76-6CF5-DDD6-30CC-ADB28F1A052E}"/>
              </a:ext>
            </a:extLst>
          </p:cNvPr>
          <p:cNvGrpSpPr>
            <a:grpSpLocks/>
          </p:cNvGrpSpPr>
          <p:nvPr/>
        </p:nvGrpSpPr>
        <p:grpSpPr>
          <a:xfrm>
            <a:off x="9917846" y="2640161"/>
            <a:ext cx="7224917" cy="5006677"/>
            <a:chOff x="-6297032" y="-2741336"/>
            <a:chExt cx="9396984" cy="79402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0813C01C-0142-7CB1-826B-C7A7B8EFB2D6}"/>
                </a:ext>
              </a:extLst>
            </p:cNvPr>
            <p:cNvSpPr>
              <a:spLocks/>
            </p:cNvSpPr>
            <p:nvPr/>
          </p:nvSpPr>
          <p:spPr>
            <a:xfrm>
              <a:off x="-6297032" y="-2741336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1676B8A-A6EB-145B-124E-1989B7DC564C}"/>
              </a:ext>
            </a:extLst>
          </p:cNvPr>
          <p:cNvSpPr txBox="1"/>
          <p:nvPr/>
        </p:nvSpPr>
        <p:spPr>
          <a:xfrm>
            <a:off x="10393777" y="3224689"/>
            <a:ext cx="5888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GHÉP DỮ LIỆU (</a:t>
            </a:r>
            <a:r>
              <a:rPr lang="vi-VN" sz="32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DATA</a:t>
            </a: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 </a:t>
            </a:r>
            <a:r>
              <a:rPr lang="vi-VN" sz="32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JOINING</a:t>
            </a: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)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26099A0-C6F4-690F-CDFF-02511AC1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94" y="4361415"/>
            <a:ext cx="6748984" cy="1679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effectLst/>
                <a:latin typeface="Bahnschrift" panose="020B0502040204020203" pitchFamily="34" charset="0"/>
              </a:rPr>
              <a:t>Ghép dữ liệu từ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application_train.csv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và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previous_application.csv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dựa trên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SK_ID_CURR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để bổ sung thông tin lịch sử vay.</a:t>
            </a: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698A0EC1-8069-1939-99BF-93CA8478A5CB}"/>
              </a:ext>
            </a:extLst>
          </p:cNvPr>
          <p:cNvGrpSpPr>
            <a:grpSpLocks/>
          </p:cNvGrpSpPr>
          <p:nvPr/>
        </p:nvGrpSpPr>
        <p:grpSpPr>
          <a:xfrm>
            <a:off x="1145239" y="2640161"/>
            <a:ext cx="7224917" cy="5006677"/>
            <a:chOff x="-6297032" y="-2741336"/>
            <a:chExt cx="9396984" cy="79402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BB9B85EE-8670-FB78-DFFE-52F4A4CF2F06}"/>
                </a:ext>
              </a:extLst>
            </p:cNvPr>
            <p:cNvSpPr>
              <a:spLocks/>
            </p:cNvSpPr>
            <p:nvPr/>
          </p:nvSpPr>
          <p:spPr>
            <a:xfrm>
              <a:off x="-6297032" y="-2741336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2400">
                <a:latin typeface="Bahnschrift" panose="020B0502040204020203" pitchFamily="34" charset="0"/>
              </a:endParaRPr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B18771C7-D3B4-8105-F708-6DA9070105D7}"/>
              </a:ext>
            </a:extLst>
          </p:cNvPr>
          <p:cNvSpPr txBox="1"/>
          <p:nvPr/>
        </p:nvSpPr>
        <p:spPr>
          <a:xfrm>
            <a:off x="1601351" y="3198272"/>
            <a:ext cx="588818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CHUẨN HÓA DỮ LIỆU</a:t>
            </a:r>
            <a:endParaRPr lang="en-US" sz="3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6E8015C7-62F1-59B2-F8FE-4E1908B96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513" y="4062651"/>
            <a:ext cx="7054735" cy="334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dirty="0">
                <a:effectLst/>
                <a:latin typeface="Bahnschrift" panose="020B0502040204020203" pitchFamily="34" charset="0"/>
              </a:rPr>
              <a:t>Sử dụng </a:t>
            </a:r>
            <a:r>
              <a:rPr lang="vi-VN" sz="2400" dirty="0" err="1">
                <a:effectLst/>
                <a:latin typeface="Bahnschrift" panose="020B0502040204020203" pitchFamily="34" charset="0"/>
              </a:rPr>
              <a:t>StandardScaler</a:t>
            </a:r>
            <a:r>
              <a:rPr lang="vi-VN" sz="2400" dirty="0">
                <a:effectLst/>
                <a:latin typeface="Bahnschrift" panose="020B0502040204020203" pitchFamily="34" charset="0"/>
              </a:rPr>
              <a:t> để chuẩn hóa đặc trưng, đưa trung bình về 0 và độ lệch chuẩn về 1.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Bahnschrift" panose="020B0502040204020203" pitchFamily="34" charset="0"/>
              </a:rPr>
              <a:t>Các </a:t>
            </a:r>
            <a:r>
              <a:rPr lang="en-US" sz="2400" b="1" dirty="0" err="1">
                <a:latin typeface="Bahnschrift" panose="020B0502040204020203" pitchFamily="34" charset="0"/>
              </a:rPr>
              <a:t>cột</a:t>
            </a:r>
            <a:r>
              <a:rPr lang="en-US" sz="2400" b="1" dirty="0">
                <a:latin typeface="Bahnschrift" panose="020B0502040204020203" pitchFamily="34" charset="0"/>
              </a:rPr>
              <a:t> </a:t>
            </a:r>
            <a:r>
              <a:rPr lang="en-US" sz="2400" b="1" dirty="0" err="1">
                <a:latin typeface="Bahnschrift" panose="020B0502040204020203" pitchFamily="34" charset="0"/>
              </a:rPr>
              <a:t>tiêu</a:t>
            </a:r>
            <a:r>
              <a:rPr lang="en-US" sz="2400" b="1" dirty="0">
                <a:latin typeface="Bahnschrift" panose="020B0502040204020203" pitchFamily="34" charset="0"/>
              </a:rPr>
              <a:t> </a:t>
            </a:r>
            <a:r>
              <a:rPr lang="en-US" sz="2400" b="1" dirty="0" err="1">
                <a:latin typeface="Bahnschrift" panose="020B0502040204020203" pitchFamily="34" charset="0"/>
              </a:rPr>
              <a:t>biểu</a:t>
            </a:r>
            <a:r>
              <a:rPr lang="en-US" sz="2400" dirty="0">
                <a:latin typeface="Bahnschrift" panose="020B0502040204020203" pitchFamily="34" charset="0"/>
              </a:rPr>
              <a:t>: AGE, </a:t>
            </a:r>
            <a:r>
              <a:rPr lang="en-US" sz="2400" dirty="0" err="1">
                <a:latin typeface="Bahnschrift" panose="020B0502040204020203" pitchFamily="34" charset="0"/>
              </a:rPr>
              <a:t>AMT_INCOME_TOTAL</a:t>
            </a:r>
            <a:r>
              <a:rPr lang="en-US" sz="2400" dirty="0">
                <a:latin typeface="Bahnschrift" panose="020B0502040204020203" pitchFamily="34" charset="0"/>
              </a:rPr>
              <a:t>, </a:t>
            </a:r>
            <a:r>
              <a:rPr lang="en-US" sz="2400" dirty="0" err="1">
                <a:latin typeface="Bahnschrift" panose="020B0502040204020203" pitchFamily="34" charset="0"/>
              </a:rPr>
              <a:t>INCOME_TO_CREDIT_RATIO</a:t>
            </a:r>
            <a:r>
              <a:rPr lang="en-US" sz="2400" dirty="0">
                <a:latin typeface="Bahnschrift" panose="020B0502040204020203" pitchFamily="34" charset="0"/>
              </a:rPr>
              <a:t>, </a:t>
            </a:r>
            <a:r>
              <a:rPr lang="en-US" sz="2400" dirty="0" err="1">
                <a:latin typeface="Bahnschrift" panose="020B0502040204020203" pitchFamily="34" charset="0"/>
              </a:rPr>
              <a:t>AMT_CREDIT</a:t>
            </a:r>
            <a:r>
              <a:rPr lang="en-US" sz="2400" dirty="0">
                <a:latin typeface="Bahnschrift" panose="020B0502040204020203" pitchFamily="34" charset="0"/>
              </a:rPr>
              <a:t>, </a:t>
            </a:r>
            <a:r>
              <a:rPr lang="en-US" sz="2400" dirty="0" err="1">
                <a:latin typeface="Bahnschrift" panose="020B0502040204020203" pitchFamily="34" charset="0"/>
              </a:rPr>
              <a:t>EXT_SOURCE_AVG</a:t>
            </a:r>
            <a:r>
              <a:rPr lang="en-US" sz="2400" dirty="0">
                <a:latin typeface="Bahnschrif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vi-VN" sz="2400" dirty="0">
              <a:effectLst/>
              <a:latin typeface="Bahnschrift" panose="020B0502040204020203" pitchFamily="34" charset="0"/>
            </a:endParaRPr>
          </a:p>
        </p:txBody>
      </p:sp>
      <p:sp>
        <p:nvSpPr>
          <p:cNvPr id="2" name="Right Arrow 16">
            <a:extLst>
              <a:ext uri="{FF2B5EF4-FFF2-40B4-BE49-F238E27FC236}">
                <a16:creationId xmlns:a16="http://schemas.microsoft.com/office/drawing/2014/main" id="{A8EF385B-5169-BC7F-DFC3-22428FFAF5C2}"/>
              </a:ext>
            </a:extLst>
          </p:cNvPr>
          <p:cNvSpPr/>
          <p:nvPr/>
        </p:nvSpPr>
        <p:spPr>
          <a:xfrm>
            <a:off x="8846087" y="5201036"/>
            <a:ext cx="785828" cy="532233"/>
          </a:xfrm>
          <a:prstGeom prst="rightArrow">
            <a:avLst/>
          </a:prstGeom>
          <a:solidFill>
            <a:srgbClr val="EF243C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2400">
              <a:solidFill>
                <a:srgbClr val="FF0000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3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a chair with a pencil and a large light bulb with a large brain&#10;&#10;Description automatically generated">
            <a:extLst>
              <a:ext uri="{FF2B5EF4-FFF2-40B4-BE49-F238E27FC236}">
                <a16:creationId xmlns:a16="http://schemas.microsoft.com/office/drawing/2014/main" id="{18980D00-EA22-5AE1-BD64-5A235ECF1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6907" y="-1146810"/>
            <a:ext cx="13258800" cy="12001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0962968" y="5401911"/>
            <a:ext cx="5427612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vi-VN" sz="7200" b="1" dirty="0">
                <a:solidFill>
                  <a:srgbClr val="EF233C"/>
                </a:solidFill>
                <a:latin typeface="Fira Sans" panose="020B0503050000020004" pitchFamily="34" charset="0"/>
                <a:ea typeface="Futura Ultra-Bold"/>
                <a:cs typeface="Futura Ultra-Bold"/>
                <a:sym typeface="Futura Ultra-Bold"/>
              </a:rPr>
              <a:t>GIẢI PHÁP</a:t>
            </a:r>
            <a:endParaRPr lang="en-US" sz="7200" b="1" dirty="0">
              <a:solidFill>
                <a:srgbClr val="EF233C"/>
              </a:solidFill>
              <a:latin typeface="Fira Sans" panose="020B0503050000020004" pitchFamily="34" charset="0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24677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06;p18">
            <a:extLst>
              <a:ext uri="{FF2B5EF4-FFF2-40B4-BE49-F238E27FC236}">
                <a16:creationId xmlns:a16="http://schemas.microsoft.com/office/drawing/2014/main" id="{D83CD048-15DD-F409-0B07-84FADBF35DFC}"/>
              </a:ext>
            </a:extLst>
          </p:cNvPr>
          <p:cNvSpPr/>
          <p:nvPr/>
        </p:nvSpPr>
        <p:spPr>
          <a:xfrm>
            <a:off x="951301" y="4589636"/>
            <a:ext cx="5260200" cy="1090200"/>
          </a:xfrm>
          <a:prstGeom prst="roundRect">
            <a:avLst>
              <a:gd name="adj" fmla="val 19322"/>
            </a:avLst>
          </a:prstGeom>
          <a:solidFill>
            <a:srgbClr val="EF243C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algn="ctr"/>
            <a:r>
              <a:rPr lang="vi-VN" sz="4000" b="1" dirty="0">
                <a:solidFill>
                  <a:schemeClr val="bg1"/>
                </a:solidFill>
                <a:latin typeface="Fira Sans" panose="020B0503050000020004" pitchFamily="34" charset="0"/>
                <a:cs typeface="Arial" panose="020B0604020202020204" pitchFamily="34" charset="0"/>
              </a:rPr>
              <a:t>LỰA CHỌN MÔ HÌNH</a:t>
            </a:r>
            <a:endParaRPr lang="en-VN" sz="4000" b="1" dirty="0">
              <a:solidFill>
                <a:schemeClr val="bg1"/>
              </a:solidFill>
              <a:latin typeface="Fira Sans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F57595DE-339D-A148-C81A-910F8F20F4F7}"/>
              </a:ext>
            </a:extLst>
          </p:cNvPr>
          <p:cNvSpPr/>
          <p:nvPr/>
        </p:nvSpPr>
        <p:spPr>
          <a:xfrm rot="10800000">
            <a:off x="7674428" y="990600"/>
            <a:ext cx="838200" cy="36459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597D6470-3E1D-4A4B-CBC5-1F2B425DFD6C}"/>
              </a:ext>
            </a:extLst>
          </p:cNvPr>
          <p:cNvSpPr/>
          <p:nvPr/>
        </p:nvSpPr>
        <p:spPr>
          <a:xfrm>
            <a:off x="7674428" y="4991100"/>
            <a:ext cx="838200" cy="34290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3C85B39-42AF-BD9D-7D95-68B240C4FB61}"/>
              </a:ext>
            </a:extLst>
          </p:cNvPr>
          <p:cNvSpPr/>
          <p:nvPr/>
        </p:nvSpPr>
        <p:spPr>
          <a:xfrm rot="5400000">
            <a:off x="10455726" y="7344337"/>
            <a:ext cx="685803" cy="3505199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38BE756-B3C9-2FFC-F506-3626D0A2350A}"/>
              </a:ext>
            </a:extLst>
          </p:cNvPr>
          <p:cNvSpPr/>
          <p:nvPr/>
        </p:nvSpPr>
        <p:spPr>
          <a:xfrm rot="16200000">
            <a:off x="14456228" y="7200900"/>
            <a:ext cx="685800" cy="3733800"/>
          </a:xfrm>
          <a:prstGeom prst="downArrow">
            <a:avLst>
              <a:gd name="adj1" fmla="val 42593"/>
              <a:gd name="adj2" fmla="val 50000"/>
            </a:avLst>
          </a:prstGeom>
          <a:solidFill>
            <a:srgbClr val="EF243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B79DE9-6E85-78E5-F07F-16A52116BBB0}"/>
              </a:ext>
            </a:extLst>
          </p:cNvPr>
          <p:cNvSpPr/>
          <p:nvPr/>
        </p:nvSpPr>
        <p:spPr>
          <a:xfrm>
            <a:off x="13922828" y="2394450"/>
            <a:ext cx="381000" cy="381000"/>
          </a:xfrm>
          <a:prstGeom prst="ellipse">
            <a:avLst/>
          </a:prstGeom>
          <a:solidFill>
            <a:srgbClr val="FF2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631CAC-2241-BC59-AD5C-948CD0B26560}"/>
              </a:ext>
            </a:extLst>
          </p:cNvPr>
          <p:cNvCxnSpPr/>
          <p:nvPr/>
        </p:nvCxnSpPr>
        <p:spPr>
          <a:xfrm>
            <a:off x="8588828" y="921750"/>
            <a:ext cx="0" cy="7429500"/>
          </a:xfrm>
          <a:prstGeom prst="straightConnector1">
            <a:avLst/>
          </a:prstGeom>
          <a:ln w="76200">
            <a:solidFill>
              <a:srgbClr val="EF24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8FCF60-777A-34C1-2A35-4917824DE67B}"/>
              </a:ext>
            </a:extLst>
          </p:cNvPr>
          <p:cNvCxnSpPr>
            <a:cxnSpLocks/>
          </p:cNvCxnSpPr>
          <p:nvPr/>
        </p:nvCxnSpPr>
        <p:spPr>
          <a:xfrm flipH="1">
            <a:off x="9032890" y="8576672"/>
            <a:ext cx="7633138" cy="0"/>
          </a:xfrm>
          <a:prstGeom prst="straightConnector1">
            <a:avLst/>
          </a:prstGeom>
          <a:ln w="76200">
            <a:solidFill>
              <a:srgbClr val="EF24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60BEC6-179B-7BB9-691E-64E6FFEC043E}"/>
              </a:ext>
            </a:extLst>
          </p:cNvPr>
          <p:cNvSpPr txBox="1"/>
          <p:nvPr/>
        </p:nvSpPr>
        <p:spPr>
          <a:xfrm>
            <a:off x="7674429" y="405167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FUTURA MEDIUM" panose="020B0602020204020303" pitchFamily="34" charset="-79"/>
                <a:cs typeface="FUTURA MEDIUM" panose="020B0602020204020303" pitchFamily="34" charset="-79"/>
              </a:rPr>
              <a:t>High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035CB-D188-5A3E-471F-F4AFC35B484F}"/>
              </a:ext>
            </a:extLst>
          </p:cNvPr>
          <p:cNvSpPr txBox="1"/>
          <p:nvPr/>
        </p:nvSpPr>
        <p:spPr>
          <a:xfrm rot="16200000">
            <a:off x="6009304" y="4525482"/>
            <a:ext cx="279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>
                <a:latin typeface="FUTURA MEDIUM" panose="020B0602020204020303" pitchFamily="34" charset="-79"/>
                <a:cs typeface="FUTURA MEDIUM" panose="020B0602020204020303" pitchFamily="34" charset="-79"/>
              </a:rPr>
              <a:t>Interpretability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5114C1-602B-8146-3EF4-588829BD7BA6}"/>
              </a:ext>
            </a:extLst>
          </p:cNvPr>
          <p:cNvSpPr txBox="1"/>
          <p:nvPr/>
        </p:nvSpPr>
        <p:spPr>
          <a:xfrm>
            <a:off x="10653036" y="6301321"/>
            <a:ext cx="279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>
                <a:latin typeface="FUTURA MEDIUM" panose="020B0602020204020303" pitchFamily="34" charset="-79"/>
                <a:cs typeface="FUTURA MEDIUM" panose="020B0602020204020303" pitchFamily="34" charset="-79"/>
              </a:rPr>
              <a:t>Random Forest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41904-C08B-785B-80A3-7A680058F182}"/>
              </a:ext>
            </a:extLst>
          </p:cNvPr>
          <p:cNvSpPr txBox="1"/>
          <p:nvPr/>
        </p:nvSpPr>
        <p:spPr>
          <a:xfrm>
            <a:off x="9727300" y="4725729"/>
            <a:ext cx="4045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>
                <a:latin typeface="FUTURA MEDIUM" panose="020B0602020204020303" pitchFamily="34" charset="-79"/>
                <a:cs typeface="FUTURA MEDIUM" panose="020B0602020204020303" pitchFamily="34" charset="-79"/>
              </a:rPr>
              <a:t>K-Neareast Neighbors </a:t>
            </a:r>
          </a:p>
          <a:p>
            <a:pPr algn="ctr"/>
            <a:r>
              <a:rPr lang="en-VN" sz="2800" b="1">
                <a:latin typeface="FUTURA MEDIUM" panose="020B0602020204020303" pitchFamily="34" charset="-79"/>
                <a:cs typeface="FUTURA MEDIUM" panose="020B0602020204020303" pitchFamily="34" charset="-79"/>
              </a:rPr>
              <a:t>(KNN)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F2DBF5-7726-9DC9-ABF6-8439F84B9FED}"/>
              </a:ext>
            </a:extLst>
          </p:cNvPr>
          <p:cNvSpPr txBox="1"/>
          <p:nvPr/>
        </p:nvSpPr>
        <p:spPr>
          <a:xfrm>
            <a:off x="13237028" y="3187689"/>
            <a:ext cx="2438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>
                <a:latin typeface="FUTURA MEDIUM" panose="020B0602020204020303" pitchFamily="34" charset="-79"/>
                <a:cs typeface="FUTURA MEDIUM" panose="020B0602020204020303" pitchFamily="34" charset="-79"/>
              </a:rPr>
              <a:t>Decision Tree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2F8C06-7F8C-F845-0B25-F86AA4032784}"/>
              </a:ext>
            </a:extLst>
          </p:cNvPr>
          <p:cNvSpPr/>
          <p:nvPr/>
        </p:nvSpPr>
        <p:spPr>
          <a:xfrm>
            <a:off x="12917018" y="3289294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CCF7AA-8720-D1E9-06B9-0E32A480B737}"/>
              </a:ext>
            </a:extLst>
          </p:cNvPr>
          <p:cNvSpPr/>
          <p:nvPr/>
        </p:nvSpPr>
        <p:spPr>
          <a:xfrm>
            <a:off x="9300922" y="4831095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C9960A-4B45-D8C2-C18F-2F53A767D85B}"/>
              </a:ext>
            </a:extLst>
          </p:cNvPr>
          <p:cNvSpPr/>
          <p:nvPr/>
        </p:nvSpPr>
        <p:spPr>
          <a:xfrm>
            <a:off x="10333026" y="6383874"/>
            <a:ext cx="320010" cy="32001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5BF0A-DCA7-C8D6-8DF5-E49651FE8BAD}"/>
              </a:ext>
            </a:extLst>
          </p:cNvPr>
          <p:cNvSpPr txBox="1"/>
          <p:nvPr/>
        </p:nvSpPr>
        <p:spPr>
          <a:xfrm>
            <a:off x="16666028" y="925651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FUTURA MEDIUM" panose="020B0602020204020303" pitchFamily="34" charset="-79"/>
                <a:cs typeface="FUTURA MEDIUM" panose="020B0602020204020303" pitchFamily="34" charset="-79"/>
              </a:rPr>
              <a:t>High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20C476-C3BC-7449-539E-86740A997A68}"/>
              </a:ext>
            </a:extLst>
          </p:cNvPr>
          <p:cNvSpPr txBox="1"/>
          <p:nvPr/>
        </p:nvSpPr>
        <p:spPr>
          <a:xfrm>
            <a:off x="7681184" y="845027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FUTURA MEDIUM" panose="020B0602020204020303" pitchFamily="34" charset="-79"/>
                <a:cs typeface="FUTURA MEDIUM" panose="020B0602020204020303" pitchFamily="34" charset="-79"/>
              </a:rPr>
              <a:t>Poor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807BC07-3216-6D71-DBF0-B8ACF47E6B4C}"/>
              </a:ext>
            </a:extLst>
          </p:cNvPr>
          <p:cNvSpPr txBox="1"/>
          <p:nvPr/>
        </p:nvSpPr>
        <p:spPr>
          <a:xfrm>
            <a:off x="8330355" y="925651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400" b="1">
                <a:latin typeface="FUTURA MEDIUM" panose="020B0602020204020303" pitchFamily="34" charset="-79"/>
                <a:cs typeface="FUTURA MEDIUM" panose="020B0602020204020303" pitchFamily="34" charset="-79"/>
              </a:rPr>
              <a:t>Poor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071815-D7C6-B09A-EE39-37504E03F7B1}"/>
              </a:ext>
            </a:extLst>
          </p:cNvPr>
          <p:cNvSpPr txBox="1"/>
          <p:nvPr/>
        </p:nvSpPr>
        <p:spPr>
          <a:xfrm>
            <a:off x="14414665" y="2311820"/>
            <a:ext cx="404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solidFill>
                  <a:srgbClr val="EF243C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Logistic Regression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662CB6-8F2C-5005-7C5A-3B63181764A4}"/>
              </a:ext>
            </a:extLst>
          </p:cNvPr>
          <p:cNvSpPr txBox="1"/>
          <p:nvPr/>
        </p:nvSpPr>
        <p:spPr>
          <a:xfrm>
            <a:off x="11320943" y="9519224"/>
            <a:ext cx="2982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Implementabilit</a:t>
            </a:r>
          </a:p>
        </p:txBody>
      </p:sp>
    </p:spTree>
    <p:extLst>
      <p:ext uri="{BB962C8B-B14F-4D97-AF65-F5344CB8AC3E}">
        <p14:creationId xmlns:p14="http://schemas.microsoft.com/office/powerpoint/2010/main" val="336378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6" grpId="0" animBg="1"/>
      <p:bldP spid="7" grpId="0" animBg="1"/>
      <p:bldP spid="8" grpId="0" animBg="1"/>
      <p:bldP spid="8" grpId="1" animBg="1"/>
      <p:bldP spid="16" grpId="0"/>
      <p:bldP spid="17" grpId="0"/>
      <p:bldP spid="18" grpId="0"/>
      <p:bldP spid="19" grpId="0"/>
      <p:bldP spid="19" grpId="1"/>
      <p:bldP spid="20" grpId="0"/>
      <p:bldP spid="20" grpId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/>
      <p:bldP spid="25" grpId="0"/>
      <p:bldP spid="26" grpId="0"/>
      <p:bldP spid="27" grpId="0"/>
      <p:bldP spid="27" grpId="1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30;p16">
            <a:extLst>
              <a:ext uri="{FF2B5EF4-FFF2-40B4-BE49-F238E27FC236}">
                <a16:creationId xmlns:a16="http://schemas.microsoft.com/office/drawing/2014/main" id="{E7BF0D9E-7CA4-4B31-993C-C88E4744BD45}"/>
              </a:ext>
            </a:extLst>
          </p:cNvPr>
          <p:cNvSpPr/>
          <p:nvPr/>
        </p:nvSpPr>
        <p:spPr>
          <a:xfrm>
            <a:off x="6180853" y="800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vi-VN" sz="4000" b="1" dirty="0">
                <a:solidFill>
                  <a:schemeClr val="lt1"/>
                </a:solidFill>
                <a:latin typeface="Bahnschrift" panose="020B0502040204020203" pitchFamily="34" charset="0"/>
                <a:sym typeface="Fira Sans Extra Condensed"/>
              </a:rPr>
              <a:t>MÔ HÌNH DỰ ĐOÁN</a:t>
            </a:r>
            <a:endParaRPr sz="4000" dirty="0">
              <a:latin typeface="Bahnschrift" panose="020B0502040204020203" pitchFamily="34" charset="0"/>
            </a:endParaRPr>
          </a:p>
        </p:txBody>
      </p:sp>
      <p:pic>
        <p:nvPicPr>
          <p:cNvPr id="15" name="Picture 14" descr="A group of red and grey dots&#10;&#10;Description automatically generated">
            <a:extLst>
              <a:ext uri="{FF2B5EF4-FFF2-40B4-BE49-F238E27FC236}">
                <a16:creationId xmlns:a16="http://schemas.microsoft.com/office/drawing/2014/main" id="{65F05FCC-F639-6963-277B-8D2CC730D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916" y="4230361"/>
            <a:ext cx="3794776" cy="3794776"/>
          </a:xfrm>
          <a:prstGeom prst="rect">
            <a:avLst/>
          </a:prstGeom>
        </p:spPr>
      </p:pic>
      <p:sp>
        <p:nvSpPr>
          <p:cNvPr id="17" name="Off-page Connector 16">
            <a:extLst>
              <a:ext uri="{FF2B5EF4-FFF2-40B4-BE49-F238E27FC236}">
                <a16:creationId xmlns:a16="http://schemas.microsoft.com/office/drawing/2014/main" id="{5C665470-2CC3-D4AB-0DDD-CFC911D4C532}"/>
              </a:ext>
            </a:extLst>
          </p:cNvPr>
          <p:cNvSpPr/>
          <p:nvPr/>
        </p:nvSpPr>
        <p:spPr>
          <a:xfrm rot="16200000">
            <a:off x="1803942" y="2957458"/>
            <a:ext cx="5145316" cy="6901193"/>
          </a:xfrm>
          <a:prstGeom prst="flowChartOffpageConnector">
            <a:avLst/>
          </a:prstGeom>
          <a:solidFill>
            <a:schemeClr val="accent2">
              <a:lumMod val="40000"/>
              <a:lumOff val="60000"/>
              <a:alpha val="702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latin typeface="Bahnschrift" panose="020B0502040204020203" pitchFamily="34" charset="0"/>
            </a:endParaRPr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335984E0-86FB-4392-54CD-B33A23587F62}"/>
              </a:ext>
            </a:extLst>
          </p:cNvPr>
          <p:cNvSpPr>
            <a:spLocks/>
          </p:cNvSpPr>
          <p:nvPr/>
        </p:nvSpPr>
        <p:spPr>
          <a:xfrm>
            <a:off x="14298756" y="6434512"/>
            <a:ext cx="3048000" cy="1392452"/>
          </a:xfrm>
          <a:prstGeom prst="roundRect">
            <a:avLst/>
          </a:prstGeom>
          <a:solidFill>
            <a:srgbClr val="EF243C">
              <a:alpha val="59773"/>
            </a:srgbClr>
          </a:solidFill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YES</a:t>
            </a:r>
            <a:endParaRPr lang="en-VN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D4FF3AAB-C19B-1E06-ACD9-755B71A44F6C}"/>
              </a:ext>
            </a:extLst>
          </p:cNvPr>
          <p:cNvSpPr>
            <a:spLocks/>
          </p:cNvSpPr>
          <p:nvPr/>
        </p:nvSpPr>
        <p:spPr>
          <a:xfrm>
            <a:off x="14313996" y="8255830"/>
            <a:ext cx="3017519" cy="1392452"/>
          </a:xfrm>
          <a:prstGeom prst="roundRect">
            <a:avLst/>
          </a:prstGeom>
          <a:solidFill>
            <a:schemeClr val="bg1">
              <a:lumMod val="50000"/>
              <a:alpha val="40245"/>
            </a:schemeClr>
          </a:solidFill>
        </p:spPr>
        <p:txBody>
          <a:bodyPr anchor="ctr"/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Bahnschrift" panose="020B0502040204020203" pitchFamily="34" charset="0"/>
              </a:rPr>
              <a:t>NO</a:t>
            </a:r>
            <a:endParaRPr lang="en-VN" sz="4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9D3402B3-19B7-B4EE-1695-97D4CC93596F}"/>
              </a:ext>
            </a:extLst>
          </p:cNvPr>
          <p:cNvSpPr txBox="1"/>
          <p:nvPr/>
        </p:nvSpPr>
        <p:spPr>
          <a:xfrm>
            <a:off x="1256656" y="2481903"/>
            <a:ext cx="4695156" cy="76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6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BIẾN ĐẦU VÀO</a:t>
            </a:r>
            <a:endParaRPr lang="en-US" sz="36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5B2B9D50-8E35-0A67-05E8-04A412D10F39}"/>
              </a:ext>
            </a:extLst>
          </p:cNvPr>
          <p:cNvSpPr txBox="1"/>
          <p:nvPr/>
        </p:nvSpPr>
        <p:spPr>
          <a:xfrm>
            <a:off x="8193114" y="2503420"/>
            <a:ext cx="4252578" cy="740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vi-VN" sz="36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MÔ HÌNH </a:t>
            </a:r>
            <a:r>
              <a:rPr lang="vi-VN" sz="3600" b="1" dirty="0" err="1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LOGISTIC</a:t>
            </a:r>
            <a:endParaRPr lang="en-US" sz="36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ACA7BDD9-054C-9C8E-F91B-EFAC7FA3B5C0}"/>
              </a:ext>
            </a:extLst>
          </p:cNvPr>
          <p:cNvSpPr/>
          <p:nvPr/>
        </p:nvSpPr>
        <p:spPr>
          <a:xfrm rot="16200000">
            <a:off x="13047795" y="2612418"/>
            <a:ext cx="533400" cy="730547"/>
          </a:xfrm>
          <a:prstGeom prst="downArrow">
            <a:avLst>
              <a:gd name="adj1" fmla="val 42593"/>
              <a:gd name="adj2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Bahnschrift" panose="020B0502040204020203" pitchFamily="34" charset="0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91CC429E-3607-75F3-40E4-9022FBA2CB0F}"/>
              </a:ext>
            </a:extLst>
          </p:cNvPr>
          <p:cNvSpPr/>
          <p:nvPr/>
        </p:nvSpPr>
        <p:spPr>
          <a:xfrm rot="16200000">
            <a:off x="7415651" y="2612418"/>
            <a:ext cx="533400" cy="730547"/>
          </a:xfrm>
          <a:prstGeom prst="downArrow">
            <a:avLst>
              <a:gd name="adj1" fmla="val 42593"/>
              <a:gd name="adj2" fmla="val 50000"/>
            </a:avLst>
          </a:prstGeom>
          <a:solidFill>
            <a:schemeClr val="bg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latin typeface="Bahnschrift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8CF506-5E5A-D575-C8F1-5181FE18EEC5}"/>
              </a:ext>
            </a:extLst>
          </p:cNvPr>
          <p:cNvSpPr txBox="1"/>
          <p:nvPr/>
        </p:nvSpPr>
        <p:spPr>
          <a:xfrm>
            <a:off x="13833362" y="3697322"/>
            <a:ext cx="39565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600" b="1" dirty="0"/>
              <a:t>CÓ GẶP KHÓ KHĂN TRONG VIỆC TRẢ NỢ HAY KHÔNG ?</a:t>
            </a:r>
            <a:endParaRPr lang="en-VN" sz="3600" b="1" dirty="0"/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F19A35AF-B6B5-9DCC-8447-A62E2877EEC1}"/>
              </a:ext>
            </a:extLst>
          </p:cNvPr>
          <p:cNvSpPr txBox="1"/>
          <p:nvPr/>
        </p:nvSpPr>
        <p:spPr>
          <a:xfrm>
            <a:off x="13314495" y="2460036"/>
            <a:ext cx="4695156" cy="745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3600" b="1" dirty="0">
                <a:solidFill>
                  <a:srgbClr val="EF233C"/>
                </a:solidFill>
                <a:latin typeface="Fira Sans" panose="020B0503050000020004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ĐẦU RA</a:t>
            </a:r>
            <a:endParaRPr lang="en-US" sz="3600" b="1" dirty="0">
              <a:solidFill>
                <a:srgbClr val="EF233C"/>
              </a:solidFill>
              <a:latin typeface="Fira Sans" panose="020B0503050000020004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8EEA5BC-B6FB-C674-CFFD-44FC06C3ADD6}"/>
              </a:ext>
            </a:extLst>
          </p:cNvPr>
          <p:cNvSpPr txBox="1"/>
          <p:nvPr/>
        </p:nvSpPr>
        <p:spPr>
          <a:xfrm>
            <a:off x="872572" y="3987688"/>
            <a:ext cx="663847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Bahnschrift" panose="020B0502040204020203" pitchFamily="34" charset="0"/>
              </a:rPr>
              <a:t>"</a:t>
            </a:r>
            <a:r>
              <a:rPr lang="en-US" sz="2400" dirty="0" err="1">
                <a:latin typeface="Bahnschrift" panose="020B0502040204020203" pitchFamily="34" charset="0"/>
              </a:rPr>
              <a:t>CODE_GENDER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NAME_FAMILY_STATUS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NAME_EDUCATION_TYPE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OCCUPATION_TYPE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FLAG_OWN_CAR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FLAG_OWN_REALTY</a:t>
            </a:r>
            <a:r>
              <a:rPr lang="en-US" sz="2400" dirty="0">
                <a:latin typeface="Bahnschrift" panose="020B0502040204020203" pitchFamily="34" charset="0"/>
              </a:rPr>
              <a:t>“, "AGE", "</a:t>
            </a:r>
            <a:r>
              <a:rPr lang="en-US" sz="2400" dirty="0" err="1">
                <a:latin typeface="Bahnschrift" panose="020B0502040204020203" pitchFamily="34" charset="0"/>
              </a:rPr>
              <a:t>YEARS_EMPLOYED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INCOME_TO_CREDIT_RATIO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CREDIT_TO_INCOME</a:t>
            </a:r>
            <a:r>
              <a:rPr lang="en-US" sz="2400" dirty="0">
                <a:latin typeface="Bahnschrift" panose="020B0502040204020203" pitchFamily="34" charset="0"/>
              </a:rPr>
              <a:t>",  "</a:t>
            </a:r>
            <a:r>
              <a:rPr lang="en-US" sz="2400" dirty="0" err="1">
                <a:latin typeface="Bahnschrift" panose="020B0502040204020203" pitchFamily="34" charset="0"/>
              </a:rPr>
              <a:t>EXT_SOURCE_AVG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CNT_FAM_MEMBERS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AMT_ANNUITY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AMT_CREDIT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AMT_GOODS_PRICE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AMT_INCOME_TOTAL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approval_rate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rejection_rate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count_prev_apps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mean_amt_application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mean_amt_credit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mean_cnt_payment</a:t>
            </a:r>
            <a:r>
              <a:rPr lang="en-US" sz="2400" dirty="0">
                <a:latin typeface="Bahnschrift" panose="020B0502040204020203" pitchFamily="34" charset="0"/>
              </a:rPr>
              <a:t>", "</a:t>
            </a:r>
            <a:r>
              <a:rPr lang="en-US" sz="2400" dirty="0" err="1">
                <a:latin typeface="Bahnschrift" panose="020B0502040204020203" pitchFamily="34" charset="0"/>
              </a:rPr>
              <a:t>mean_dpd_decision</a:t>
            </a:r>
            <a:r>
              <a:rPr lang="en-US" sz="2400" dirty="0">
                <a:latin typeface="Bahnschrift" panose="020B0502040204020203" pitchFamily="34" charset="0"/>
              </a:rPr>
              <a:t>" </a:t>
            </a:r>
          </a:p>
        </p:txBody>
      </p:sp>
    </p:spTree>
    <p:extLst>
      <p:ext uri="{BB962C8B-B14F-4D97-AF65-F5344CB8AC3E}">
        <p14:creationId xmlns:p14="http://schemas.microsoft.com/office/powerpoint/2010/main" val="4272184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7" grpId="0" animBg="1"/>
      <p:bldP spid="19" grpId="0" animBg="1"/>
      <p:bldP spid="21" grpId="0" animBg="1"/>
      <p:bldP spid="24" grpId="0"/>
      <p:bldP spid="25" grpId="0"/>
      <p:bldP spid="28" grpId="0" animBg="1"/>
      <p:bldP spid="29" grpId="0" animBg="1"/>
      <p:bldP spid="33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1BF40D7-24D5-18D5-38CF-C0B55B3EA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14" y="1643269"/>
            <a:ext cx="9202827" cy="6520070"/>
          </a:xfrm>
          <a:prstGeom prst="rect">
            <a:avLst/>
          </a:prstGeom>
        </p:spPr>
      </p:pic>
      <p:sp>
        <p:nvSpPr>
          <p:cNvPr id="7" name="Freeform 3">
            <a:extLst>
              <a:ext uri="{FF2B5EF4-FFF2-40B4-BE49-F238E27FC236}">
                <a16:creationId xmlns:a16="http://schemas.microsoft.com/office/drawing/2014/main" id="{E51BA3CC-B844-9231-F326-53F22F71380C}"/>
              </a:ext>
            </a:extLst>
          </p:cNvPr>
          <p:cNvSpPr/>
          <p:nvPr/>
        </p:nvSpPr>
        <p:spPr>
          <a:xfrm>
            <a:off x="11660091" y="915322"/>
            <a:ext cx="4494309" cy="1085757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effectLst/>
                <a:latin typeface="Helvetica Neue" panose="02000503000000020004" pitchFamily="2" charset="0"/>
              </a:rPr>
              <a:t>AUC:</a:t>
            </a:r>
            <a:r>
              <a:rPr lang="vi-VN" sz="2800" b="1" dirty="0">
                <a:effectLst/>
                <a:latin typeface="Helvetica Neue" panose="02000503000000020004" pitchFamily="2" charset="0"/>
              </a:rPr>
              <a:t> 0.744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F1DB1-1034-372B-4BC8-50282E692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691" y="2362722"/>
            <a:ext cx="7315200" cy="55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5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69569" y="1862312"/>
            <a:ext cx="5921046" cy="6793427"/>
            <a:chOff x="0" y="0"/>
            <a:chExt cx="9396956" cy="7940234"/>
          </a:xfrm>
          <a:effectLst/>
        </p:grpSpPr>
        <p:sp>
          <p:nvSpPr>
            <p:cNvPr id="3" name="Freeform 3"/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5" name="Freeform 5"/>
          <p:cNvSpPr/>
          <p:nvPr/>
        </p:nvSpPr>
        <p:spPr>
          <a:xfrm>
            <a:off x="3557767" y="7550632"/>
            <a:ext cx="2752363" cy="2787403"/>
          </a:xfrm>
          <a:custGeom>
            <a:avLst/>
            <a:gdLst/>
            <a:ahLst/>
            <a:cxnLst/>
            <a:rect l="l" t="t" r="r" b="b"/>
            <a:pathLst>
              <a:path w="4239641" h="4293616">
                <a:moveTo>
                  <a:pt x="2355723" y="15494"/>
                </a:moveTo>
                <a:cubicBezTo>
                  <a:pt x="2628011" y="22606"/>
                  <a:pt x="2902458" y="95758"/>
                  <a:pt x="3154934" y="241554"/>
                </a:cubicBezTo>
                <a:cubicBezTo>
                  <a:pt x="3962908" y="708025"/>
                  <a:pt x="4239641" y="1741170"/>
                  <a:pt x="3773170" y="2549017"/>
                </a:cubicBezTo>
                <a:cubicBezTo>
                  <a:pt x="3646170" y="2768981"/>
                  <a:pt x="3519170" y="2988945"/>
                  <a:pt x="3392170" y="3208909"/>
                </a:cubicBezTo>
                <a:cubicBezTo>
                  <a:pt x="2925699" y="4016883"/>
                  <a:pt x="1892554" y="4293616"/>
                  <a:pt x="1084707" y="3827145"/>
                </a:cubicBezTo>
                <a:cubicBezTo>
                  <a:pt x="276860" y="3360801"/>
                  <a:pt x="0" y="2327783"/>
                  <a:pt x="466471" y="1519809"/>
                </a:cubicBezTo>
                <a:lnTo>
                  <a:pt x="847471" y="859917"/>
                </a:lnTo>
                <a:cubicBezTo>
                  <a:pt x="1168146" y="304419"/>
                  <a:pt x="1756664" y="0"/>
                  <a:pt x="2355723" y="15494"/>
                </a:cubicBezTo>
                <a:close/>
              </a:path>
            </a:pathLst>
          </a:custGeom>
          <a:solidFill>
            <a:srgbClr val="FF2A48">
              <a:alpha val="89103"/>
            </a:srgbClr>
          </a:solidFill>
        </p:spPr>
        <p:txBody>
          <a:bodyPr lIns="91440" tIns="45720" rIns="91440" bIns="45720" anchor="t"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10474732" y="1853911"/>
            <a:ext cx="5921046" cy="6793376"/>
            <a:chOff x="0" y="0"/>
            <a:chExt cx="9396956" cy="7940234"/>
          </a:xfrm>
          <a:effectLst/>
        </p:grpSpPr>
        <p:sp>
          <p:nvSpPr>
            <p:cNvPr id="7" name="Freeform 7"/>
            <p:cNvSpPr/>
            <p:nvPr/>
          </p:nvSpPr>
          <p:spPr>
            <a:xfrm>
              <a:off x="0" y="0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26004" y="7550632"/>
            <a:ext cx="2427533" cy="2607612"/>
            <a:chOff x="0" y="0"/>
            <a:chExt cx="3759984" cy="4038908"/>
          </a:xfrm>
          <a:solidFill>
            <a:srgbClr val="FF2A48">
              <a:alpha val="89103"/>
            </a:srgbClr>
          </a:solidFill>
        </p:grpSpPr>
        <p:sp>
          <p:nvSpPr>
            <p:cNvPr id="9" name="Freeform 9"/>
            <p:cNvSpPr/>
            <p:nvPr/>
          </p:nvSpPr>
          <p:spPr>
            <a:xfrm>
              <a:off x="-239903" y="-14986"/>
              <a:ext cx="4239641" cy="4293616"/>
            </a:xfrm>
            <a:custGeom>
              <a:avLst/>
              <a:gdLst/>
              <a:ahLst/>
              <a:cxnLst/>
              <a:rect l="l" t="t" r="r" b="b"/>
              <a:pathLst>
                <a:path w="4239641" h="4293616">
                  <a:moveTo>
                    <a:pt x="2355723" y="15494"/>
                  </a:moveTo>
                  <a:cubicBezTo>
                    <a:pt x="2628011" y="22606"/>
                    <a:pt x="2902458" y="95758"/>
                    <a:pt x="3154934" y="241554"/>
                  </a:cubicBezTo>
                  <a:cubicBezTo>
                    <a:pt x="3962908" y="708025"/>
                    <a:pt x="4239641" y="1741170"/>
                    <a:pt x="3773170" y="2549017"/>
                  </a:cubicBezTo>
                  <a:cubicBezTo>
                    <a:pt x="3646170" y="2768981"/>
                    <a:pt x="3519170" y="2988945"/>
                    <a:pt x="3392170" y="3208909"/>
                  </a:cubicBezTo>
                  <a:cubicBezTo>
                    <a:pt x="2925699" y="4016883"/>
                    <a:pt x="1892554" y="4293616"/>
                    <a:pt x="1084707" y="3827145"/>
                  </a:cubicBezTo>
                  <a:cubicBezTo>
                    <a:pt x="276860" y="3360801"/>
                    <a:pt x="0" y="2327783"/>
                    <a:pt x="466471" y="1519809"/>
                  </a:cubicBezTo>
                  <a:lnTo>
                    <a:pt x="847471" y="859917"/>
                  </a:lnTo>
                  <a:cubicBezTo>
                    <a:pt x="1168146" y="304419"/>
                    <a:pt x="1756664" y="0"/>
                    <a:pt x="2355723" y="15494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69587" y="2535838"/>
            <a:ext cx="59210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NGUYEN </a:t>
            </a:r>
            <a:r>
              <a:rPr lang="en-US" sz="3000" dirty="0" err="1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THI</a:t>
            </a:r>
            <a:r>
              <a:rPr lang="en-US" sz="30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ANH TUYET</a:t>
            </a:r>
            <a:endParaRPr lang="vi-VN" dirty="0"/>
          </a:p>
        </p:txBody>
      </p:sp>
      <p:sp>
        <p:nvSpPr>
          <p:cNvPr id="14" name="TextBox 14"/>
          <p:cNvSpPr txBox="1"/>
          <p:nvPr/>
        </p:nvSpPr>
        <p:spPr>
          <a:xfrm>
            <a:off x="10586353" y="2514828"/>
            <a:ext cx="592104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rgbClr val="EF233C"/>
                </a:solidFill>
                <a:latin typeface="Futura Ultra-Bold"/>
                <a:sym typeface="Futura Ultra-Bold"/>
              </a:rPr>
              <a:t>NGUYEN </a:t>
            </a:r>
            <a:r>
              <a:rPr lang="en-US" sz="3000" dirty="0" err="1">
                <a:solidFill>
                  <a:srgbClr val="EF233C"/>
                </a:solidFill>
                <a:latin typeface="Futura Ultra-Bold"/>
                <a:sym typeface="Futura Ultra-Bold"/>
              </a:rPr>
              <a:t>THI</a:t>
            </a:r>
            <a:r>
              <a:rPr lang="en-US" sz="3000" dirty="0">
                <a:solidFill>
                  <a:srgbClr val="EF233C"/>
                </a:solidFill>
                <a:latin typeface="Futura Ultra-Bold"/>
                <a:sym typeface="Futura Ultra-Bold"/>
              </a:rPr>
              <a:t> THUY</a:t>
            </a:r>
            <a:endParaRPr lang="vi-VN" dirty="0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E6CE573C-3A2C-0FCA-EF9F-C0F6A3123B76}"/>
              </a:ext>
            </a:extLst>
          </p:cNvPr>
          <p:cNvSpPr txBox="1"/>
          <p:nvPr/>
        </p:nvSpPr>
        <p:spPr>
          <a:xfrm>
            <a:off x="3124200" y="8714873"/>
            <a:ext cx="367857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sym typeface="Futura Ultra-Bold"/>
              </a:rPr>
              <a:t>A47153</a:t>
            </a: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43C56B78-D6BE-53A7-D9D3-4EECAEB161E1}"/>
              </a:ext>
            </a:extLst>
          </p:cNvPr>
          <p:cNvSpPr txBox="1"/>
          <p:nvPr/>
        </p:nvSpPr>
        <p:spPr>
          <a:xfrm>
            <a:off x="12616750" y="8714873"/>
            <a:ext cx="1844829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dirty="0">
                <a:solidFill>
                  <a:schemeClr val="bg1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A48257</a:t>
            </a:r>
          </a:p>
        </p:txBody>
      </p:sp>
      <p:sp>
        <p:nvSpPr>
          <p:cNvPr id="21" name="Google Shape;130;p16">
            <a:extLst>
              <a:ext uri="{FF2B5EF4-FFF2-40B4-BE49-F238E27FC236}">
                <a16:creationId xmlns:a16="http://schemas.microsoft.com/office/drawing/2014/main" id="{3F791A37-CE02-7395-56E5-9C015EA10EE8}"/>
              </a:ext>
            </a:extLst>
          </p:cNvPr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EF233C">
              <a:alpha val="897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THÀNH VIÊN NHÓM</a:t>
            </a:r>
            <a:endParaRPr sz="4000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795841DB-E6EC-C2CF-3EE6-B46B10A50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" t="2342" r="2057" b="2723"/>
          <a:stretch/>
        </p:blipFill>
        <p:spPr>
          <a:xfrm>
            <a:off x="3124200" y="3426435"/>
            <a:ext cx="3896032" cy="3849118"/>
          </a:xfrm>
          <a:prstGeom prst="flowChartConnector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50EC796F-7849-9748-A3D1-3EAA35998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4" t="2054" r="3645" b="3402"/>
          <a:stretch/>
        </p:blipFill>
        <p:spPr>
          <a:xfrm>
            <a:off x="11775996" y="3349508"/>
            <a:ext cx="4030953" cy="4002971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7" grpId="0"/>
      <p:bldP spid="19" grpId="0"/>
      <p:bldP spid="21" grpId="0" uiExpand="1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3">
            <a:extLst>
              <a:ext uri="{FF2B5EF4-FFF2-40B4-BE49-F238E27FC236}">
                <a16:creationId xmlns:a16="http://schemas.microsoft.com/office/drawing/2014/main" id="{35B4DB98-D35E-D691-B0D1-6F0600228841}"/>
              </a:ext>
            </a:extLst>
          </p:cNvPr>
          <p:cNvSpPr/>
          <p:nvPr/>
        </p:nvSpPr>
        <p:spPr>
          <a:xfrm>
            <a:off x="1392199" y="788696"/>
            <a:ext cx="3916323" cy="1029799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latin typeface="Helvetica Neue" panose="02000503000000020004" pitchFamily="2" charset="0"/>
              </a:rPr>
              <a:t>Threshold: 0.</a:t>
            </a:r>
            <a:r>
              <a:rPr lang="vi-VN" sz="2800" b="1" dirty="0">
                <a:latin typeface="Helvetica Neue" panose="02000503000000020004" pitchFamily="2" charset="0"/>
              </a:rPr>
              <a:t>19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82" name="Freeform 3">
            <a:extLst>
              <a:ext uri="{FF2B5EF4-FFF2-40B4-BE49-F238E27FC236}">
                <a16:creationId xmlns:a16="http://schemas.microsoft.com/office/drawing/2014/main" id="{A8CCB95D-C4CB-ACA0-F152-753B56D4CA0F}"/>
              </a:ext>
            </a:extLst>
          </p:cNvPr>
          <p:cNvSpPr/>
          <p:nvPr/>
        </p:nvSpPr>
        <p:spPr>
          <a:xfrm>
            <a:off x="7892082" y="944776"/>
            <a:ext cx="3916323" cy="873720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latin typeface="Helvetica Neue" panose="02000503000000020004" pitchFamily="2" charset="0"/>
              </a:rPr>
              <a:t>Precision: 0.</a:t>
            </a:r>
            <a:r>
              <a:rPr lang="vi-VN" sz="2800" b="1" dirty="0">
                <a:latin typeface="Helvetica Neue" panose="02000503000000020004" pitchFamily="2" charset="0"/>
              </a:rPr>
              <a:t>88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E45CA77-B181-51E8-53D7-CF5EB375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0" y="2670525"/>
            <a:ext cx="8275227" cy="66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30E4D7CA-8ED5-9893-1545-4FDFD137BEB9}"/>
              </a:ext>
            </a:extLst>
          </p:cNvPr>
          <p:cNvSpPr/>
          <p:nvPr/>
        </p:nvSpPr>
        <p:spPr>
          <a:xfrm>
            <a:off x="13125972" y="944775"/>
            <a:ext cx="3916323" cy="873721"/>
          </a:xfrm>
          <a:prstGeom prst="roundRect">
            <a:avLst/>
          </a:prstGeom>
          <a:solidFill>
            <a:srgbClr val="EF243C">
              <a:alpha val="39947"/>
            </a:srgbClr>
          </a:solidFill>
        </p:spPr>
        <p:txBody>
          <a:bodyPr anchor="ctr"/>
          <a:lstStyle/>
          <a:p>
            <a:pPr algn="ctr"/>
            <a:r>
              <a:rPr lang="en-VN" sz="2800" b="1" dirty="0">
                <a:effectLst/>
                <a:latin typeface="Helvetica Neue" panose="02000503000000020004" pitchFamily="2" charset="0"/>
              </a:rPr>
              <a:t>AUC:</a:t>
            </a:r>
            <a:r>
              <a:rPr lang="vi-VN" sz="2800" b="1" dirty="0">
                <a:effectLst/>
                <a:latin typeface="Helvetica Neue" panose="02000503000000020004" pitchFamily="2" charset="0"/>
              </a:rPr>
              <a:t> 0.744</a:t>
            </a:r>
            <a:endParaRPr lang="en-VN" sz="2800" b="1" dirty="0">
              <a:effectLst/>
              <a:latin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371F4-D8D4-AF7A-9FCF-9C8F63F2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624692"/>
            <a:ext cx="8525950" cy="66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0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64463" y="4276202"/>
            <a:ext cx="8035632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THANK YOU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783420"/>
            <a:ext cx="9553861" cy="9503569"/>
            <a:chOff x="0" y="-26797"/>
            <a:chExt cx="12738481" cy="12671425"/>
          </a:xfrm>
        </p:grpSpPr>
        <p:sp>
          <p:nvSpPr>
            <p:cNvPr id="6" name="Freeform 6"/>
            <p:cNvSpPr/>
            <p:nvPr/>
          </p:nvSpPr>
          <p:spPr>
            <a:xfrm>
              <a:off x="0" y="-26797"/>
              <a:ext cx="12738481" cy="12671425"/>
            </a:xfrm>
            <a:custGeom>
              <a:avLst/>
              <a:gdLst/>
              <a:ahLst/>
              <a:cxnLst/>
              <a:rect l="l" t="t" r="r" b="b"/>
              <a:pathLst>
                <a:path w="12738481" h="12671425">
                  <a:moveTo>
                    <a:pt x="2338324" y="28575"/>
                  </a:moveTo>
                  <a:cubicBezTo>
                    <a:pt x="3612515" y="0"/>
                    <a:pt x="4910328" y="309372"/>
                    <a:pt x="6094730" y="993140"/>
                  </a:cubicBezTo>
                  <a:lnTo>
                    <a:pt x="8112506" y="2158111"/>
                  </a:lnTo>
                  <a:cubicBezTo>
                    <a:pt x="11558016" y="4147312"/>
                    <a:pt x="12738481" y="8553069"/>
                    <a:pt x="10749280" y="11998579"/>
                  </a:cubicBezTo>
                  <a:cubicBezTo>
                    <a:pt x="10624947" y="12213972"/>
                    <a:pt x="10491216" y="12420473"/>
                    <a:pt x="10348849" y="12617832"/>
                  </a:cubicBezTo>
                  <a:lnTo>
                    <a:pt x="10305923" y="12671425"/>
                  </a:lnTo>
                  <a:lnTo>
                    <a:pt x="0" y="12671425"/>
                  </a:lnTo>
                  <a:lnTo>
                    <a:pt x="0" y="473583"/>
                  </a:lnTo>
                  <a:lnTo>
                    <a:pt x="296799" y="370840"/>
                  </a:lnTo>
                  <a:cubicBezTo>
                    <a:pt x="955421" y="160274"/>
                    <a:pt x="1643380" y="44196"/>
                    <a:pt x="2338324" y="28575"/>
                  </a:cubicBezTo>
                  <a:close/>
                </a:path>
              </a:pathLst>
            </a:custGeom>
            <a:blipFill>
              <a:blip r:embed="rId2"/>
              <a:stretch>
                <a:fillRect l="-25591" r="-36303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92881" y="8654158"/>
            <a:ext cx="3956217" cy="1632842"/>
            <a:chOff x="0" y="0"/>
            <a:chExt cx="5274956" cy="2177122"/>
          </a:xfrm>
        </p:grpSpPr>
        <p:sp>
          <p:nvSpPr>
            <p:cNvPr id="10" name="Freeform 10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29127" y="0"/>
            <a:ext cx="5658816" cy="2538160"/>
            <a:chOff x="0" y="0"/>
            <a:chExt cx="7545088" cy="33842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733665" cy="3572764"/>
            </a:xfrm>
            <a:custGeom>
              <a:avLst/>
              <a:gdLst/>
              <a:ahLst/>
              <a:cxnLst/>
              <a:rect l="l" t="t" r="r" b="b"/>
              <a:pathLst>
                <a:path w="7733665" h="3572764">
                  <a:moveTo>
                    <a:pt x="0" y="0"/>
                  </a:moveTo>
                  <a:lnTo>
                    <a:pt x="5311267" y="0"/>
                  </a:lnTo>
                  <a:lnTo>
                    <a:pt x="6880987" y="906272"/>
                  </a:lnTo>
                  <a:cubicBezTo>
                    <a:pt x="7516114" y="1272921"/>
                    <a:pt x="7733665" y="2085086"/>
                    <a:pt x="7367016" y="2720086"/>
                  </a:cubicBezTo>
                  <a:cubicBezTo>
                    <a:pt x="7000367" y="3355213"/>
                    <a:pt x="6188202" y="3572764"/>
                    <a:pt x="5553202" y="3206115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7" name="Group 7"/>
          <p:cNvGrpSpPr/>
          <p:nvPr/>
        </p:nvGrpSpPr>
        <p:grpSpPr>
          <a:xfrm rot="1800000">
            <a:off x="1661009" y="1389945"/>
            <a:ext cx="2536481" cy="411363"/>
            <a:chOff x="0" y="0"/>
            <a:chExt cx="3381974" cy="54848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81883" cy="548513"/>
            </a:xfrm>
            <a:custGeom>
              <a:avLst/>
              <a:gdLst/>
              <a:ahLst/>
              <a:cxnLst/>
              <a:rect l="l" t="t" r="r" b="b"/>
              <a:pathLst>
                <a:path w="3381883" h="548513">
                  <a:moveTo>
                    <a:pt x="0" y="274193"/>
                  </a:moveTo>
                  <a:cubicBezTo>
                    <a:pt x="0" y="122809"/>
                    <a:pt x="122809" y="0"/>
                    <a:pt x="274193" y="0"/>
                  </a:cubicBezTo>
                  <a:lnTo>
                    <a:pt x="3107690" y="0"/>
                  </a:lnTo>
                  <a:cubicBezTo>
                    <a:pt x="3259201" y="0"/>
                    <a:pt x="3381883" y="122809"/>
                    <a:pt x="3381883" y="274193"/>
                  </a:cubicBezTo>
                  <a:cubicBezTo>
                    <a:pt x="3381883" y="425577"/>
                    <a:pt x="3259074" y="548386"/>
                    <a:pt x="3107690" y="548386"/>
                  </a:cubicBezTo>
                  <a:lnTo>
                    <a:pt x="274193" y="548386"/>
                  </a:lnTo>
                  <a:cubicBezTo>
                    <a:pt x="122809" y="548513"/>
                    <a:pt x="0" y="425704"/>
                    <a:pt x="0" y="274193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holding a graph&#10;&#10;Description automatically generated">
            <a:extLst>
              <a:ext uri="{FF2B5EF4-FFF2-40B4-BE49-F238E27FC236}">
                <a16:creationId xmlns:a16="http://schemas.microsoft.com/office/drawing/2014/main" id="{EDE0A5CC-95DF-29F6-2888-D750EDBFD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5" b="7806"/>
          <a:stretch/>
        </p:blipFill>
        <p:spPr>
          <a:xfrm>
            <a:off x="-4097274" y="-538256"/>
            <a:ext cx="14135100" cy="113635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11925514" y="4069734"/>
            <a:ext cx="54102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en-US" sz="7200" dirty="0">
                <a:solidFill>
                  <a:srgbClr val="EF233C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1024900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92914-EE8C-25D1-1096-BDA1E9CA9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>
            <a:extLst>
              <a:ext uri="{FF2B5EF4-FFF2-40B4-BE49-F238E27FC236}">
                <a16:creationId xmlns:a16="http://schemas.microsoft.com/office/drawing/2014/main" id="{673B9EAB-E818-80B7-4440-517F87E75A96}"/>
              </a:ext>
            </a:extLst>
          </p:cNvPr>
          <p:cNvGrpSpPr>
            <a:grpSpLocks/>
          </p:cNvGrpSpPr>
          <p:nvPr/>
        </p:nvGrpSpPr>
        <p:grpSpPr>
          <a:xfrm>
            <a:off x="12419945" y="1904044"/>
            <a:ext cx="4842987" cy="2711396"/>
            <a:chOff x="-59104" y="-4494281"/>
            <a:chExt cx="9396984" cy="7940294"/>
          </a:xfrm>
          <a:effectLst/>
        </p:grpSpPr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AF5D3D08-66CD-E1E4-42DD-4BF16865CAD7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D71BC561-A8BC-1F2C-1151-54A49CE7D217}"/>
              </a:ext>
            </a:extLst>
          </p:cNvPr>
          <p:cNvGrpSpPr>
            <a:grpSpLocks/>
          </p:cNvGrpSpPr>
          <p:nvPr/>
        </p:nvGrpSpPr>
        <p:grpSpPr>
          <a:xfrm>
            <a:off x="766035" y="1894732"/>
            <a:ext cx="5084874" cy="3999730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736AAB02-5A80-01B2-ECCE-9D414A13BB7D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 dirty="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16" name="Group 2">
            <a:extLst>
              <a:ext uri="{FF2B5EF4-FFF2-40B4-BE49-F238E27FC236}">
                <a16:creationId xmlns:a16="http://schemas.microsoft.com/office/drawing/2014/main" id="{0F9F7E3A-E57D-F2BD-DAFA-21098A066895}"/>
              </a:ext>
            </a:extLst>
          </p:cNvPr>
          <p:cNvGrpSpPr>
            <a:grpSpLocks/>
          </p:cNvGrpSpPr>
          <p:nvPr/>
        </p:nvGrpSpPr>
        <p:grpSpPr>
          <a:xfrm>
            <a:off x="6313461" y="1890051"/>
            <a:ext cx="5661077" cy="2923307"/>
            <a:chOff x="-59104" y="-4494281"/>
            <a:chExt cx="9396984" cy="7940294"/>
          </a:xfrm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D9283AB-053A-E112-118A-2D094FDDD889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4FE81E4-9132-A688-17E3-C3C81BCF97F1}"/>
              </a:ext>
            </a:extLst>
          </p:cNvPr>
          <p:cNvSpPr txBox="1"/>
          <p:nvPr/>
        </p:nvSpPr>
        <p:spPr>
          <a:xfrm>
            <a:off x="1007922" y="2013013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MỤC TIÊU KINH TẾ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930F279-9949-F4B7-A4AE-F8EC14A6A799}"/>
              </a:ext>
            </a:extLst>
          </p:cNvPr>
          <p:cNvSpPr txBox="1"/>
          <p:nvPr/>
        </p:nvSpPr>
        <p:spPr>
          <a:xfrm>
            <a:off x="1251996" y="2502677"/>
            <a:ext cx="4371982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Tăng tỷ lệ chấp thuận khoản vay an toàn</a:t>
            </a:r>
            <a:r>
              <a:rPr lang="en-US" sz="3000" dirty="0">
                <a:latin typeface="Bahnschrift Condensed" panose="020B0502040204020203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Giảm tổn thất tài chính do vỡ nợ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Tối ưu hóa quy trình ra quyết định, tiết kiệm thời gian và chi phí</a:t>
            </a:r>
          </a:p>
          <a:p>
            <a:endParaRPr lang="vi-VN" sz="3000" dirty="0"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23" name="Google Shape;130;p16">
            <a:extLst>
              <a:ext uri="{FF2B5EF4-FFF2-40B4-BE49-F238E27FC236}">
                <a16:creationId xmlns:a16="http://schemas.microsoft.com/office/drawing/2014/main" id="{281462CE-FC28-494F-E54E-7E93B4BF638C}"/>
              </a:ext>
            </a:extLst>
          </p:cNvPr>
          <p:cNvSpPr/>
          <p:nvPr/>
        </p:nvSpPr>
        <p:spPr>
          <a:xfrm>
            <a:off x="5902343" y="59210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 dirty="0">
                <a:solidFill>
                  <a:schemeClr val="lt1"/>
                </a:solidFill>
                <a:latin typeface="Bahnschrift Condensed" panose="020B0502040204020203" pitchFamily="34" charset="0"/>
                <a:ea typeface="Fira Sans Extra Condensed"/>
                <a:cs typeface="Fira Sans Extra Condensed"/>
                <a:sym typeface="Fira Sans Extra Condensed"/>
              </a:rPr>
              <a:t>ĐỊNH NGHĨA VẤN ĐỀ</a:t>
            </a:r>
            <a:endParaRPr sz="3000" dirty="0">
              <a:latin typeface="Bahnschrift Condensed" panose="020B0502040204020203" pitchFamily="34" charset="0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617365BA-CC7A-EA9E-7D87-CE244273A942}"/>
              </a:ext>
            </a:extLst>
          </p:cNvPr>
          <p:cNvSpPr txBox="1"/>
          <p:nvPr/>
        </p:nvSpPr>
        <p:spPr>
          <a:xfrm>
            <a:off x="12411372" y="2324498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CÁC BÊN LIÊN QUAN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F17B7169-F1F4-7F9A-EE2D-4F95D85EA566}"/>
              </a:ext>
            </a:extLst>
          </p:cNvPr>
          <p:cNvSpPr txBox="1"/>
          <p:nvPr/>
        </p:nvSpPr>
        <p:spPr>
          <a:xfrm>
            <a:off x="12985248" y="3071021"/>
            <a:ext cx="426054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effectLst/>
                <a:latin typeface="Bahnschrift Condensed" panose="020B0502040204020203" pitchFamily="34" charset="0"/>
              </a:rPr>
              <a:t>Nhóm điều hành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effectLst/>
                <a:latin typeface="Bahnschrift Condensed" panose="020B0502040204020203" pitchFamily="34" charset="0"/>
              </a:rPr>
              <a:t>Các phòng ban liên quan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Khách hàng vay</a:t>
            </a:r>
            <a:endParaRPr lang="vi-VN" sz="3000" dirty="0"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DCE2A254-324A-F1EA-8FBB-EAB08ED8EA7A}"/>
              </a:ext>
            </a:extLst>
          </p:cNvPr>
          <p:cNvSpPr txBox="1"/>
          <p:nvPr/>
        </p:nvSpPr>
        <p:spPr>
          <a:xfrm>
            <a:off x="6756674" y="1999019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PHẠM VI DỮ LIỆU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CDDFF687-1CB1-0372-82FC-5CAE2FE52E12}"/>
              </a:ext>
            </a:extLst>
          </p:cNvPr>
          <p:cNvGrpSpPr>
            <a:grpSpLocks/>
          </p:cNvGrpSpPr>
          <p:nvPr/>
        </p:nvGrpSpPr>
        <p:grpSpPr>
          <a:xfrm>
            <a:off x="12437091" y="4946567"/>
            <a:ext cx="4842987" cy="2465939"/>
            <a:chOff x="-59104" y="-4494281"/>
            <a:chExt cx="9396984" cy="7940294"/>
          </a:xfrm>
          <a:effectLst/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57DD2DFC-B942-73C0-CD44-4313FF4F285B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2CCFCF76-BE5D-2CA4-6B4A-BA6E44214DDC}"/>
              </a:ext>
            </a:extLst>
          </p:cNvPr>
          <p:cNvGrpSpPr>
            <a:grpSpLocks/>
          </p:cNvGrpSpPr>
          <p:nvPr/>
        </p:nvGrpSpPr>
        <p:grpSpPr>
          <a:xfrm>
            <a:off x="12454234" y="7743634"/>
            <a:ext cx="4842987" cy="2330884"/>
            <a:chOff x="-59104" y="-4256140"/>
            <a:chExt cx="9396984" cy="7702153"/>
          </a:xfrm>
          <a:effectLst/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7052ADBE-BC9F-EEAA-ADFA-ED4CCFD00CEF}"/>
                </a:ext>
              </a:extLst>
            </p:cNvPr>
            <p:cNvSpPr>
              <a:spLocks/>
            </p:cNvSpPr>
            <p:nvPr/>
          </p:nvSpPr>
          <p:spPr>
            <a:xfrm>
              <a:off x="-59104" y="-4256140"/>
              <a:ext cx="9396984" cy="7702153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41CC2203-4293-BF62-3A03-1B268C186554}"/>
              </a:ext>
            </a:extLst>
          </p:cNvPr>
          <p:cNvGrpSpPr>
            <a:grpSpLocks/>
          </p:cNvGrpSpPr>
          <p:nvPr/>
        </p:nvGrpSpPr>
        <p:grpSpPr>
          <a:xfrm>
            <a:off x="766036" y="6223996"/>
            <a:ext cx="5136307" cy="3781959"/>
            <a:chOff x="-59104" y="-4494281"/>
            <a:chExt cx="9396984" cy="7940294"/>
          </a:xfrm>
          <a:effectLst/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A1AC9394-B122-AF60-836A-0B7CA1540C47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33" name="TextBox 19">
            <a:extLst>
              <a:ext uri="{FF2B5EF4-FFF2-40B4-BE49-F238E27FC236}">
                <a16:creationId xmlns:a16="http://schemas.microsoft.com/office/drawing/2014/main" id="{4D7B51ED-782C-EA45-E60D-E05DC23569A5}"/>
              </a:ext>
            </a:extLst>
          </p:cNvPr>
          <p:cNvSpPr txBox="1"/>
          <p:nvPr/>
        </p:nvSpPr>
        <p:spPr>
          <a:xfrm>
            <a:off x="899599" y="6411380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GIẢ ĐỊNH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37B6553-0A67-B810-3EAA-DD5F9E3820D0}"/>
              </a:ext>
            </a:extLst>
          </p:cNvPr>
          <p:cNvSpPr txBox="1"/>
          <p:nvPr/>
        </p:nvSpPr>
        <p:spPr>
          <a:xfrm>
            <a:off x="12385657" y="5417426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MỤC TIÊU KỸ THUẬT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35" name="TextBox 19">
            <a:extLst>
              <a:ext uri="{FF2B5EF4-FFF2-40B4-BE49-F238E27FC236}">
                <a16:creationId xmlns:a16="http://schemas.microsoft.com/office/drawing/2014/main" id="{2D48EE91-001B-A53C-C119-34DA959DC3C4}"/>
              </a:ext>
            </a:extLst>
          </p:cNvPr>
          <p:cNvSpPr txBox="1"/>
          <p:nvPr/>
        </p:nvSpPr>
        <p:spPr>
          <a:xfrm>
            <a:off x="12402801" y="7997188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ĐẦU RA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E40BADA6-5D3A-EA3A-2DC6-6B87EA9A3F8D}"/>
              </a:ext>
            </a:extLst>
          </p:cNvPr>
          <p:cNvSpPr txBox="1"/>
          <p:nvPr/>
        </p:nvSpPr>
        <p:spPr>
          <a:xfrm>
            <a:off x="7313404" y="2588595"/>
            <a:ext cx="426054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vi-VN" sz="3000" dirty="0">
                <a:effectLst/>
                <a:latin typeface="Bahnschrift Condensed" panose="020B0502040204020203" pitchFamily="34" charset="0"/>
              </a:rPr>
              <a:t>Dữ liệu chính: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 err="1">
                <a:latin typeface="Bahnschrift Condensed" panose="020B0502040204020203" pitchFamily="34" charset="0"/>
              </a:rPr>
              <a:t>application_train.csv</a:t>
            </a:r>
            <a:endParaRPr lang="vi-VN" sz="3000" dirty="0">
              <a:latin typeface="Bahnschrift Condensed" panose="020B0502040204020203" pitchFamily="34" charset="0"/>
            </a:endParaRPr>
          </a:p>
          <a:p>
            <a:r>
              <a:rPr lang="vi-VN" sz="3000" dirty="0">
                <a:effectLst/>
                <a:latin typeface="Bahnschrift Condensed" panose="020B0502040204020203" pitchFamily="34" charset="0"/>
              </a:rPr>
              <a:t>Dữ liệu bổ sung: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 err="1">
                <a:latin typeface="Bahnschrift Condensed" panose="020B0502040204020203" pitchFamily="34" charset="0"/>
              </a:rPr>
              <a:t>previous_application.csv</a:t>
            </a:r>
            <a:endParaRPr lang="vi-VN" sz="3000" dirty="0"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32A8E3FF-57A9-95BA-999D-2E5091E347A0}"/>
              </a:ext>
            </a:extLst>
          </p:cNvPr>
          <p:cNvSpPr txBox="1"/>
          <p:nvPr/>
        </p:nvSpPr>
        <p:spPr>
          <a:xfrm>
            <a:off x="12985248" y="6101295"/>
            <a:ext cx="426054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 err="1">
                <a:effectLst/>
                <a:latin typeface="Bahnschrift Condensed" panose="020B0502040204020203" pitchFamily="34" charset="0"/>
              </a:rPr>
              <a:t>AUC</a:t>
            </a:r>
            <a:r>
              <a:rPr lang="vi-VN" sz="3000" dirty="0">
                <a:effectLst/>
                <a:latin typeface="Bahnschrift Condensed" panose="020B0502040204020203" pitchFamily="34" charset="0"/>
              </a:rPr>
              <a:t> &gt; 0.7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 err="1">
                <a:latin typeface="Bahnschrift Condensed" panose="020B0502040204020203" pitchFamily="34" charset="0"/>
              </a:rPr>
              <a:t>Precision</a:t>
            </a:r>
            <a:r>
              <a:rPr lang="vi-VN" sz="3000" dirty="0">
                <a:latin typeface="Bahnschrift Condensed" panose="020B0502040204020203" pitchFamily="34" charset="0"/>
              </a:rPr>
              <a:t> &gt; 0.7</a:t>
            </a:r>
            <a:endParaRPr lang="vi-VN" sz="3000" dirty="0"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39" name="TextBox 20">
            <a:extLst>
              <a:ext uri="{FF2B5EF4-FFF2-40B4-BE49-F238E27FC236}">
                <a16:creationId xmlns:a16="http://schemas.microsoft.com/office/drawing/2014/main" id="{FB965369-7D64-A7C6-C8F8-BE70B423BB87}"/>
              </a:ext>
            </a:extLst>
          </p:cNvPr>
          <p:cNvSpPr txBox="1"/>
          <p:nvPr/>
        </p:nvSpPr>
        <p:spPr>
          <a:xfrm>
            <a:off x="13002392" y="8579754"/>
            <a:ext cx="4260540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effectLst/>
                <a:latin typeface="Bahnschrift Condensed" panose="020B0502040204020203" pitchFamily="34" charset="0"/>
              </a:rPr>
              <a:t>Mô hình dự đoán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effectLst/>
                <a:latin typeface="Bahnschrift Condensed" panose="020B0502040204020203" pitchFamily="34" charset="0"/>
              </a:rPr>
              <a:t>Biểu đồ trực quan</a:t>
            </a:r>
          </a:p>
        </p:txBody>
      </p:sp>
      <p:grpSp>
        <p:nvGrpSpPr>
          <p:cNvPr id="40" name="Group 2">
            <a:extLst>
              <a:ext uri="{FF2B5EF4-FFF2-40B4-BE49-F238E27FC236}">
                <a16:creationId xmlns:a16="http://schemas.microsoft.com/office/drawing/2014/main" id="{FD7FBC64-888B-07FF-E892-B89E63C1AB55}"/>
              </a:ext>
            </a:extLst>
          </p:cNvPr>
          <p:cNvGrpSpPr>
            <a:grpSpLocks/>
          </p:cNvGrpSpPr>
          <p:nvPr/>
        </p:nvGrpSpPr>
        <p:grpSpPr>
          <a:xfrm>
            <a:off x="6441808" y="5030569"/>
            <a:ext cx="5532731" cy="4995405"/>
            <a:chOff x="-59104" y="-4494281"/>
            <a:chExt cx="9396984" cy="7940294"/>
          </a:xfrm>
          <a:effectLst/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AC98EA96-5193-71A7-CE50-638A8957FA57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sz="3000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2" name="TextBox 19">
            <a:extLst>
              <a:ext uri="{FF2B5EF4-FFF2-40B4-BE49-F238E27FC236}">
                <a16:creationId xmlns:a16="http://schemas.microsoft.com/office/drawing/2014/main" id="{220F31A9-E1B5-73BA-811C-13669C886CA2}"/>
              </a:ext>
            </a:extLst>
          </p:cNvPr>
          <p:cNvSpPr txBox="1"/>
          <p:nvPr/>
        </p:nvSpPr>
        <p:spPr>
          <a:xfrm>
            <a:off x="6705243" y="5299146"/>
            <a:ext cx="4860131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000" b="1" dirty="0">
                <a:solidFill>
                  <a:srgbClr val="EF233C"/>
                </a:solidFill>
                <a:latin typeface="Bahnschrift Condensed" panose="020B0502040204020203" pitchFamily="34" charset="0"/>
                <a:ea typeface="Futura Ultra-Bold"/>
                <a:cs typeface="Aharoni" panose="02010803020104030203" pitchFamily="2" charset="-79"/>
                <a:sym typeface="Futura Ultra-Bold"/>
              </a:rPr>
              <a:t>ẢNH HƯỞNG</a:t>
            </a:r>
            <a:endParaRPr lang="en-US" sz="3000" b="1" dirty="0">
              <a:solidFill>
                <a:srgbClr val="EF233C"/>
              </a:solidFill>
              <a:latin typeface="Bahnschrift Condensed" panose="020B0502040204020203" pitchFamily="34" charset="0"/>
              <a:ea typeface="Futura Ultra-Bold"/>
              <a:cs typeface="Aharoni" panose="02010803020104030203" pitchFamily="2" charset="-79"/>
              <a:sym typeface="Futura Ultra-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C6F84-9A5C-8C95-53BA-B8B0411AD128}"/>
              </a:ext>
            </a:extLst>
          </p:cNvPr>
          <p:cNvSpPr txBox="1"/>
          <p:nvPr/>
        </p:nvSpPr>
        <p:spPr>
          <a:xfrm>
            <a:off x="1178202" y="6988248"/>
            <a:ext cx="4260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Dữ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liệu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lịch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sử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đầy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đủ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đáng</a:t>
            </a:r>
            <a:r>
              <a:rPr lang="en-US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 tin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cậy</a:t>
            </a:r>
            <a:endParaRPr lang="vi-VN" sz="3000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Hành vi khách hàng trong tương lai tương tự quá khứ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Thông tin được thu thập đầy đủ và chính xác</a:t>
            </a:r>
            <a:endParaRPr lang="en-US" sz="3000" dirty="0"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4CEB6DA8-0A67-33B8-8F6C-661B069E4D05}"/>
              </a:ext>
            </a:extLst>
          </p:cNvPr>
          <p:cNvSpPr txBox="1"/>
          <p:nvPr/>
        </p:nvSpPr>
        <p:spPr>
          <a:xfrm>
            <a:off x="6644189" y="5894461"/>
            <a:ext cx="5127967" cy="4616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Tích cực: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latin typeface="Bahnschrift Condensed" panose="020B0502040204020203" pitchFamily="34" charset="0"/>
              </a:rPr>
              <a:t>Giảm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tỷ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lệ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vỡ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nợ</a:t>
            </a:r>
            <a:r>
              <a:rPr lang="en-US" sz="3000" dirty="0">
                <a:latin typeface="Bahnschrift Condensed" panose="020B0502040204020203" pitchFamily="34" charset="0"/>
              </a:rPr>
              <a:t>, </a:t>
            </a:r>
            <a:r>
              <a:rPr lang="vi-VN" sz="3000" dirty="0">
                <a:latin typeface="Bahnschrift Condensed" panose="020B0502040204020203" pitchFamily="34" charset="0"/>
              </a:rPr>
              <a:t>bảo vệ lợi nhuận công ty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latin typeface="Bahnschrift Condensed" panose="020B0502040204020203" pitchFamily="34" charset="0"/>
              </a:rPr>
              <a:t>Tiết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kiệm</a:t>
            </a:r>
            <a:r>
              <a:rPr lang="en-US" sz="3000" dirty="0">
                <a:latin typeface="Bahnschrift Condensed" panose="020B0502040204020203" pitchFamily="34" charset="0"/>
              </a:rPr>
              <a:t> chi </a:t>
            </a:r>
            <a:r>
              <a:rPr lang="en-US" sz="3000" dirty="0" err="1">
                <a:latin typeface="Bahnschrift Condensed" panose="020B0502040204020203" pitchFamily="34" charset="0"/>
                <a:cs typeface="Times New Roman" panose="02020603050405020304" pitchFamily="18" charset="0"/>
              </a:rPr>
              <a:t>phí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xử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lý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khoản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vay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rủi</a:t>
            </a:r>
            <a:r>
              <a:rPr lang="en-US" sz="3000" dirty="0">
                <a:latin typeface="Bahnschrift Condensed" panose="020B0502040204020203" pitchFamily="34" charset="0"/>
              </a:rPr>
              <a:t> ro.</a:t>
            </a:r>
            <a:endParaRPr lang="vi-VN" sz="3000" dirty="0">
              <a:latin typeface="Bahnschrift Condensed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vi-VN" sz="3000" dirty="0">
                <a:latin typeface="Bahnschrift Condensed" panose="020B0502040204020203" pitchFamily="34" charset="0"/>
              </a:rPr>
              <a:t>Thách thức: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000" dirty="0" err="1">
                <a:latin typeface="Bahnschrift Condensed" panose="020B0502040204020203" pitchFamily="34" charset="0"/>
              </a:rPr>
              <a:t>Rủi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ro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sai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lệch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mô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hình</a:t>
            </a:r>
            <a:r>
              <a:rPr lang="en-US" sz="3000" dirty="0">
                <a:latin typeface="Bahnschrift Condensed" panose="020B0502040204020203" pitchFamily="34" charset="0"/>
              </a:rPr>
              <a:t>, </a:t>
            </a:r>
            <a:r>
              <a:rPr lang="en-US" sz="3000" dirty="0" err="1">
                <a:latin typeface="Bahnschrift Condensed" panose="020B0502040204020203" pitchFamily="34" charset="0"/>
              </a:rPr>
              <a:t>có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thể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dẫn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đến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tổn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thất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nếu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dự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đoán</a:t>
            </a:r>
            <a:r>
              <a:rPr lang="en-US" sz="3000" dirty="0">
                <a:latin typeface="Bahnschrift Condensed" panose="020B0502040204020203" pitchFamily="34" charset="0"/>
              </a:rPr>
              <a:t> </a:t>
            </a:r>
            <a:r>
              <a:rPr lang="en-US" sz="3000" dirty="0" err="1">
                <a:latin typeface="Bahnschrift Condensed" panose="020B0502040204020203" pitchFamily="34" charset="0"/>
              </a:rPr>
              <a:t>sai</a:t>
            </a:r>
            <a:br>
              <a:rPr lang="vi-VN" sz="3000" dirty="0">
                <a:latin typeface="Bahnschrift Condensed" panose="020B0502040204020203" pitchFamily="34" charset="0"/>
              </a:rPr>
            </a:br>
            <a:endParaRPr lang="en-US" sz="3000" dirty="0">
              <a:latin typeface="Bahnschrift Condensed" panose="020B0502040204020203" pitchFamily="34" charset="0"/>
            </a:endParaRPr>
          </a:p>
          <a:p>
            <a:endParaRPr lang="en-US" sz="3000" dirty="0">
              <a:latin typeface="Bahnschrift Condensed" panose="020B0502040204020203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A77F9AE-8EAC-81FF-84A7-652886E6E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" y="4045"/>
            <a:ext cx="18281026" cy="1027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4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" grpId="0"/>
      <p:bldP spid="6" grpId="0"/>
      <p:bldP spid="10" grpId="0"/>
      <p:bldP spid="33" grpId="0"/>
      <p:bldP spid="34" grpId="0"/>
      <p:bldP spid="35" grpId="0"/>
      <p:bldP spid="37" grpId="0"/>
      <p:bldP spid="38" grpId="0"/>
      <p:bldP spid="39" grpId="0"/>
      <p:bldP spid="42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E44F8813-0C40-9DE7-10DB-AE766EB467A3}"/>
              </a:ext>
            </a:extLst>
          </p:cNvPr>
          <p:cNvGrpSpPr/>
          <p:nvPr/>
        </p:nvGrpSpPr>
        <p:grpSpPr>
          <a:xfrm rot="3601397">
            <a:off x="2095643" y="4413870"/>
            <a:ext cx="2077311" cy="2471202"/>
            <a:chOff x="0" y="0"/>
            <a:chExt cx="2769748" cy="3294936"/>
          </a:xfrm>
          <a:solidFill>
            <a:srgbClr val="FF2A48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2EEFE92-31A0-6C27-8F3E-62B799F11F2E}"/>
                </a:ext>
              </a:extLst>
            </p:cNvPr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4" name="Group 12">
            <a:extLst>
              <a:ext uri="{FF2B5EF4-FFF2-40B4-BE49-F238E27FC236}">
                <a16:creationId xmlns:a16="http://schemas.microsoft.com/office/drawing/2014/main" id="{26A212CF-5137-728D-AA30-E2C3445D7203}"/>
              </a:ext>
            </a:extLst>
          </p:cNvPr>
          <p:cNvGrpSpPr/>
          <p:nvPr/>
        </p:nvGrpSpPr>
        <p:grpSpPr>
          <a:xfrm rot="3578592">
            <a:off x="8134842" y="4510842"/>
            <a:ext cx="2077311" cy="2471202"/>
            <a:chOff x="0" y="0"/>
            <a:chExt cx="2769748" cy="3294936"/>
          </a:xfrm>
          <a:solidFill>
            <a:srgbClr val="FF2A48">
              <a:alpha val="74934"/>
            </a:srgbClr>
          </a:solidFill>
        </p:grpSpPr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B8F12F69-2496-8745-7C58-D94FF0DB1FE5}"/>
                </a:ext>
              </a:extLst>
            </p:cNvPr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16">
            <a:extLst>
              <a:ext uri="{FF2B5EF4-FFF2-40B4-BE49-F238E27FC236}">
                <a16:creationId xmlns:a16="http://schemas.microsoft.com/office/drawing/2014/main" id="{03F7EC61-F46A-5F83-C55A-B3622E261AB5}"/>
              </a:ext>
            </a:extLst>
          </p:cNvPr>
          <p:cNvGrpSpPr/>
          <p:nvPr/>
        </p:nvGrpSpPr>
        <p:grpSpPr>
          <a:xfrm rot="3583716">
            <a:off x="14026531" y="4491631"/>
            <a:ext cx="2077311" cy="2471202"/>
            <a:chOff x="0" y="0"/>
            <a:chExt cx="2769748" cy="3294936"/>
          </a:xfrm>
          <a:solidFill>
            <a:schemeClr val="tx1">
              <a:lumMod val="50000"/>
              <a:lumOff val="50000"/>
              <a:alpha val="70000"/>
            </a:schemeClr>
          </a:solidFill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B53CFCE0-589E-ED88-82D6-05EC27BC1A78}"/>
                </a:ext>
              </a:extLst>
            </p:cNvPr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88153767-D66A-DE4A-B7F1-9ED1E5D6F63F}"/>
              </a:ext>
            </a:extLst>
          </p:cNvPr>
          <p:cNvGrpSpPr>
            <a:grpSpLocks/>
          </p:cNvGrpSpPr>
          <p:nvPr/>
        </p:nvGrpSpPr>
        <p:grpSpPr>
          <a:xfrm>
            <a:off x="712805" y="7265867"/>
            <a:ext cx="4842987" cy="963731"/>
            <a:chOff x="-59104" y="-4494281"/>
            <a:chExt cx="9396984" cy="7940294"/>
          </a:xfrm>
          <a:effectLst/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2D460A28-AAFC-8411-33CA-C42467E6CEA2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10" name="Group 2">
            <a:extLst>
              <a:ext uri="{FF2B5EF4-FFF2-40B4-BE49-F238E27FC236}">
                <a16:creationId xmlns:a16="http://schemas.microsoft.com/office/drawing/2014/main" id="{3A2E2BF2-E479-1571-A93C-AECE5ABFD3B1}"/>
              </a:ext>
            </a:extLst>
          </p:cNvPr>
          <p:cNvGrpSpPr>
            <a:grpSpLocks/>
          </p:cNvGrpSpPr>
          <p:nvPr/>
        </p:nvGrpSpPr>
        <p:grpSpPr>
          <a:xfrm>
            <a:off x="6708563" y="7265868"/>
            <a:ext cx="4842987" cy="963731"/>
            <a:chOff x="-59104" y="-4494281"/>
            <a:chExt cx="9396984" cy="7940294"/>
          </a:xfrm>
          <a:effectLst/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BE5E6C3-B4A2-AC8C-3C9D-C2B5DCCECCCD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grpSp>
        <p:nvGrpSpPr>
          <p:cNvPr id="12" name="Group 2">
            <a:extLst>
              <a:ext uri="{FF2B5EF4-FFF2-40B4-BE49-F238E27FC236}">
                <a16:creationId xmlns:a16="http://schemas.microsoft.com/office/drawing/2014/main" id="{70103993-9D39-FAC6-8BCE-BB797B24A94F}"/>
              </a:ext>
            </a:extLst>
          </p:cNvPr>
          <p:cNvGrpSpPr>
            <a:grpSpLocks/>
          </p:cNvGrpSpPr>
          <p:nvPr/>
        </p:nvGrpSpPr>
        <p:grpSpPr>
          <a:xfrm>
            <a:off x="12732210" y="7284605"/>
            <a:ext cx="4842987" cy="963731"/>
            <a:chOff x="-59104" y="-4494281"/>
            <a:chExt cx="9396984" cy="7940294"/>
          </a:xfrm>
          <a:effectLst/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8E54C0CE-2A92-F3F8-52E3-4E4EB98C828D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/>
            </a:p>
          </p:txBody>
        </p:sp>
      </p:grpSp>
      <p:sp>
        <p:nvSpPr>
          <p:cNvPr id="14" name="TextBox 20">
            <a:extLst>
              <a:ext uri="{FF2B5EF4-FFF2-40B4-BE49-F238E27FC236}">
                <a16:creationId xmlns:a16="http://schemas.microsoft.com/office/drawing/2014/main" id="{BC817B2B-C31A-DE38-45F9-4E9F61C189ED}"/>
              </a:ext>
            </a:extLst>
          </p:cNvPr>
          <p:cNvSpPr txBox="1"/>
          <p:nvPr/>
        </p:nvSpPr>
        <p:spPr>
          <a:xfrm>
            <a:off x="7328281" y="7563065"/>
            <a:ext cx="48429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b="1" dirty="0">
                <a:latin typeface="Fira Sans" panose="020B0503050000020004" pitchFamily="34" charset="0"/>
              </a:rPr>
              <a:t>VỠ NỢ HAY KHÔNG VỠ NỢ</a:t>
            </a:r>
            <a:endParaRPr lang="vi-VN" sz="2400" b="1" dirty="0">
              <a:effectLst/>
              <a:latin typeface="Fira Sans" panose="020B0503050000020004" pitchFamily="34" charset="0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83906322-0CDD-12E5-1C5B-D126B7417CE8}"/>
              </a:ext>
            </a:extLst>
          </p:cNvPr>
          <p:cNvSpPr txBox="1"/>
          <p:nvPr/>
        </p:nvSpPr>
        <p:spPr>
          <a:xfrm>
            <a:off x="1924352" y="7581804"/>
            <a:ext cx="484298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b="1" dirty="0">
                <a:latin typeface="Fira Sans" panose="020B0503050000020004" pitchFamily="34" charset="0"/>
              </a:rPr>
              <a:t>DỰ ĐOÁN RỦI RO</a:t>
            </a:r>
            <a:endParaRPr lang="vi-VN" sz="2400" b="1" dirty="0">
              <a:effectLst/>
              <a:latin typeface="Fira Sans" panose="020B0503050000020004" pitchFamily="34" charset="0"/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0CD9DAAF-F4FB-CF95-94B2-8347B5227099}"/>
              </a:ext>
            </a:extLst>
          </p:cNvPr>
          <p:cNvSpPr txBox="1"/>
          <p:nvPr/>
        </p:nvSpPr>
        <p:spPr>
          <a:xfrm>
            <a:off x="14048321" y="7370159"/>
            <a:ext cx="4842986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2400" b="1" dirty="0" err="1">
                <a:latin typeface="Fira Sans" panose="020B0503050000020004" pitchFamily="34" charset="0"/>
              </a:rPr>
              <a:t>AUC</a:t>
            </a:r>
            <a:r>
              <a:rPr lang="vi-VN" sz="2400" b="1" dirty="0">
                <a:latin typeface="Fira Sans" panose="020B0503050000020004" pitchFamily="34" charset="0"/>
              </a:rPr>
              <a:t> &gt; 0.7</a:t>
            </a:r>
          </a:p>
          <a:p>
            <a:r>
              <a:rPr lang="vi-VN" sz="2400" b="1" dirty="0" err="1">
                <a:effectLst/>
                <a:latin typeface="Fira Sans" panose="020B0503050000020004" pitchFamily="34" charset="0"/>
              </a:rPr>
              <a:t>Precision</a:t>
            </a:r>
            <a:r>
              <a:rPr lang="vi-VN" sz="2400" b="1" dirty="0">
                <a:effectLst/>
                <a:latin typeface="Fira Sans" panose="020B0503050000020004" pitchFamily="34" charset="0"/>
              </a:rPr>
              <a:t> &gt; 0.7</a:t>
            </a:r>
          </a:p>
        </p:txBody>
      </p:sp>
      <p:pic>
        <p:nvPicPr>
          <p:cNvPr id="17" name="Picture 79" descr="A white line drawing of a magnifying glass and graph&#10;&#10;Description automatically generated">
            <a:extLst>
              <a:ext uri="{FF2B5EF4-FFF2-40B4-BE49-F238E27FC236}">
                <a16:creationId xmlns:a16="http://schemas.microsoft.com/office/drawing/2014/main" id="{FD9BC909-98B5-05AC-FE93-F5ECFB31D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73" y="5018753"/>
            <a:ext cx="1261834" cy="1261834"/>
          </a:xfrm>
          <a:prstGeom prst="rect">
            <a:avLst/>
          </a:prstGeom>
        </p:spPr>
      </p:pic>
      <p:pic>
        <p:nvPicPr>
          <p:cNvPr id="18" name="Picture 96" descr="A white line drawing of people connected to a black background&#10;&#10;Description automatically generated">
            <a:extLst>
              <a:ext uri="{FF2B5EF4-FFF2-40B4-BE49-F238E27FC236}">
                <a16:creationId xmlns:a16="http://schemas.microsoft.com/office/drawing/2014/main" id="{0AC7863F-CE85-6FB6-5622-42D5D4C2C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119" y="5192562"/>
            <a:ext cx="1107761" cy="1107761"/>
          </a:xfrm>
          <a:prstGeom prst="rect">
            <a:avLst/>
          </a:prstGeom>
        </p:spPr>
      </p:pic>
      <p:pic>
        <p:nvPicPr>
          <p:cNvPr id="19" name="Picture 95" descr="A white check mark in a target&#10;&#10;Description automatically generated">
            <a:extLst>
              <a:ext uri="{FF2B5EF4-FFF2-40B4-BE49-F238E27FC236}">
                <a16:creationId xmlns:a16="http://schemas.microsoft.com/office/drawing/2014/main" id="{15FDF072-274B-EE4C-3578-C1273EC4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4963" y="5089697"/>
            <a:ext cx="1313490" cy="1313490"/>
          </a:xfrm>
          <a:prstGeom prst="rect">
            <a:avLst/>
          </a:prstGeom>
        </p:spPr>
      </p:pic>
      <p:sp>
        <p:nvSpPr>
          <p:cNvPr id="20" name="Google Shape;130;p16">
            <a:extLst>
              <a:ext uri="{FF2B5EF4-FFF2-40B4-BE49-F238E27FC236}">
                <a16:creationId xmlns:a16="http://schemas.microsoft.com/office/drawing/2014/main" id="{FB6A5F3C-7F41-40CD-487A-96B7BC9B9E91}"/>
              </a:ext>
            </a:extLst>
          </p:cNvPr>
          <p:cNvSpPr/>
          <p:nvPr/>
        </p:nvSpPr>
        <p:spPr>
          <a:xfrm>
            <a:off x="5693402" y="1891071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MỤC TIÊU KỸ THUẬT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57931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884F-B40D-5BC8-B8B3-8EDD141BA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2">
            <a:extLst>
              <a:ext uri="{FF2B5EF4-FFF2-40B4-BE49-F238E27FC236}">
                <a16:creationId xmlns:a16="http://schemas.microsoft.com/office/drawing/2014/main" id="{E5B3E32F-0945-5A38-6DFB-B1C492CD74BC}"/>
              </a:ext>
            </a:extLst>
          </p:cNvPr>
          <p:cNvGrpSpPr/>
          <p:nvPr/>
        </p:nvGrpSpPr>
        <p:grpSpPr>
          <a:xfrm>
            <a:off x="10525051" y="2624878"/>
            <a:ext cx="6774842" cy="3270892"/>
            <a:chOff x="47673" y="42322"/>
            <a:chExt cx="9396984" cy="7940295"/>
          </a:xfrm>
          <a:effectLst/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578E58AB-4984-1A23-5E97-38E164255C03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52" name="Group 2">
            <a:extLst>
              <a:ext uri="{FF2B5EF4-FFF2-40B4-BE49-F238E27FC236}">
                <a16:creationId xmlns:a16="http://schemas.microsoft.com/office/drawing/2014/main" id="{59C7FCFD-7C31-B34A-0DD0-1E34005F33DC}"/>
              </a:ext>
            </a:extLst>
          </p:cNvPr>
          <p:cNvGrpSpPr/>
          <p:nvPr/>
        </p:nvGrpSpPr>
        <p:grpSpPr>
          <a:xfrm>
            <a:off x="5841908" y="6398621"/>
            <a:ext cx="6774842" cy="3270892"/>
            <a:chOff x="47673" y="42322"/>
            <a:chExt cx="9396984" cy="7940295"/>
          </a:xfrm>
          <a:effectLst/>
        </p:grpSpPr>
        <p:sp>
          <p:nvSpPr>
            <p:cNvPr id="53" name="Freeform 3">
              <a:extLst>
                <a:ext uri="{FF2B5EF4-FFF2-40B4-BE49-F238E27FC236}">
                  <a16:creationId xmlns:a16="http://schemas.microsoft.com/office/drawing/2014/main" id="{A23B45E8-79D2-FD66-431D-087270ED8148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46" name="Group 2">
            <a:extLst>
              <a:ext uri="{FF2B5EF4-FFF2-40B4-BE49-F238E27FC236}">
                <a16:creationId xmlns:a16="http://schemas.microsoft.com/office/drawing/2014/main" id="{678A5277-877F-F9E2-C570-DDFFDBCCFB65}"/>
              </a:ext>
            </a:extLst>
          </p:cNvPr>
          <p:cNvGrpSpPr/>
          <p:nvPr/>
        </p:nvGrpSpPr>
        <p:grpSpPr>
          <a:xfrm>
            <a:off x="1550276" y="2624878"/>
            <a:ext cx="6774842" cy="3270892"/>
            <a:chOff x="47673" y="42322"/>
            <a:chExt cx="9396984" cy="7940295"/>
          </a:xfrm>
          <a:effectLst/>
        </p:grpSpPr>
        <p:sp>
          <p:nvSpPr>
            <p:cNvPr id="47" name="Freeform 3">
              <a:extLst>
                <a:ext uri="{FF2B5EF4-FFF2-40B4-BE49-F238E27FC236}">
                  <a16:creationId xmlns:a16="http://schemas.microsoft.com/office/drawing/2014/main" id="{E81BF1F7-2485-BC52-BF32-3BA81836833E}"/>
                </a:ext>
              </a:extLst>
            </p:cNvPr>
            <p:cNvSpPr/>
            <p:nvPr/>
          </p:nvSpPr>
          <p:spPr>
            <a:xfrm>
              <a:off x="47673" y="42322"/>
              <a:ext cx="9396984" cy="7940295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FD55D97A-D122-4880-2648-27972145CFD5}"/>
              </a:ext>
            </a:extLst>
          </p:cNvPr>
          <p:cNvGrpSpPr/>
          <p:nvPr/>
        </p:nvGrpSpPr>
        <p:grpSpPr>
          <a:xfrm>
            <a:off x="511620" y="3130164"/>
            <a:ext cx="2077311" cy="2471202"/>
            <a:chOff x="0" y="0"/>
            <a:chExt cx="2769748" cy="3294936"/>
          </a:xfrm>
          <a:solidFill>
            <a:srgbClr val="FF2A48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3AED49-44A9-0D77-9D89-CA2506A31FBB}"/>
                </a:ext>
              </a:extLst>
            </p:cNvPr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3F410F9-42F7-D478-6A56-CBDB35FD5900}"/>
              </a:ext>
            </a:extLst>
          </p:cNvPr>
          <p:cNvGrpSpPr/>
          <p:nvPr/>
        </p:nvGrpSpPr>
        <p:grpSpPr>
          <a:xfrm>
            <a:off x="9525547" y="3082027"/>
            <a:ext cx="2077311" cy="2399215"/>
            <a:chOff x="0" y="0"/>
            <a:chExt cx="2769748" cy="3294936"/>
          </a:xfrm>
          <a:solidFill>
            <a:srgbClr val="FF2A48">
              <a:alpha val="81041"/>
            </a:srgbClr>
          </a:solidFill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20E1AEE-2517-35B7-9303-468CAB3D56BA}"/>
                </a:ext>
              </a:extLst>
            </p:cNvPr>
            <p:cNvSpPr/>
            <p:nvPr/>
          </p:nvSpPr>
          <p:spPr>
            <a:xfrm>
              <a:off x="-145669" y="-11430"/>
              <a:ext cx="3061208" cy="3452114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8BCF5B0-96A1-5A28-B1C4-13901583430A}"/>
              </a:ext>
            </a:extLst>
          </p:cNvPr>
          <p:cNvGrpSpPr/>
          <p:nvPr/>
        </p:nvGrpSpPr>
        <p:grpSpPr>
          <a:xfrm>
            <a:off x="4817566" y="6986454"/>
            <a:ext cx="2295906" cy="2589086"/>
            <a:chOff x="-145669" y="411569"/>
            <a:chExt cx="3061208" cy="3452115"/>
          </a:xfrm>
          <a:solidFill>
            <a:srgbClr val="FF2A48">
              <a:alpha val="74934"/>
            </a:srgbClr>
          </a:solidFill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8880FA8-7EEE-23CE-6D0A-394FE480B038}"/>
                </a:ext>
              </a:extLst>
            </p:cNvPr>
            <p:cNvSpPr/>
            <p:nvPr/>
          </p:nvSpPr>
          <p:spPr>
            <a:xfrm>
              <a:off x="-145669" y="411569"/>
              <a:ext cx="3061208" cy="3452115"/>
            </a:xfrm>
            <a:custGeom>
              <a:avLst/>
              <a:gdLst/>
              <a:ahLst/>
              <a:cxnLst/>
              <a:rect l="l" t="t" r="r" b="b"/>
              <a:pathLst>
                <a:path w="3061208" h="3452114">
                  <a:moveTo>
                    <a:pt x="1817878" y="13970"/>
                  </a:moveTo>
                  <a:cubicBezTo>
                    <a:pt x="2014982" y="0"/>
                    <a:pt x="2218309" y="42799"/>
                    <a:pt x="2402332" y="149098"/>
                  </a:cubicBezTo>
                  <a:cubicBezTo>
                    <a:pt x="2893060" y="432435"/>
                    <a:pt x="3061208" y="1059942"/>
                    <a:pt x="2777871" y="1550670"/>
                  </a:cubicBezTo>
                  <a:lnTo>
                    <a:pt x="2060448" y="2793238"/>
                  </a:lnTo>
                  <a:cubicBezTo>
                    <a:pt x="1777111" y="3283966"/>
                    <a:pt x="1149604" y="3452114"/>
                    <a:pt x="658876" y="3168777"/>
                  </a:cubicBezTo>
                  <a:cubicBezTo>
                    <a:pt x="168148" y="2885440"/>
                    <a:pt x="0" y="2257933"/>
                    <a:pt x="283337" y="1767205"/>
                  </a:cubicBezTo>
                  <a:lnTo>
                    <a:pt x="1000760" y="524637"/>
                  </a:lnTo>
                  <a:cubicBezTo>
                    <a:pt x="1177798" y="217932"/>
                    <a:pt x="1489329" y="37211"/>
                    <a:pt x="1817878" y="1397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VN" dirty="0"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30C301E-9F2F-7BAB-023A-42226099BD77}"/>
              </a:ext>
            </a:extLst>
          </p:cNvPr>
          <p:cNvSpPr txBox="1"/>
          <p:nvPr/>
        </p:nvSpPr>
        <p:spPr>
          <a:xfrm>
            <a:off x="3182420" y="2988751"/>
            <a:ext cx="4040714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1, </a:t>
            </a:r>
            <a:r>
              <a:rPr lang="vi-VN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GIỚI THIỆU</a:t>
            </a:r>
            <a:endParaRPr lang="en-US" sz="30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AB58F88-CDCB-62CD-708B-404C1D03E474}"/>
              </a:ext>
            </a:extLst>
          </p:cNvPr>
          <p:cNvSpPr txBox="1"/>
          <p:nvPr/>
        </p:nvSpPr>
        <p:spPr>
          <a:xfrm>
            <a:off x="2832285" y="3614248"/>
            <a:ext cx="5128990" cy="242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Home credit là gì ?</a:t>
            </a:r>
          </a:p>
          <a:p>
            <a:pPr marL="342900" indent="-342900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Sản phẩm chính là gì 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?</a:t>
            </a:r>
          </a:p>
          <a:p>
            <a:pPr marL="342900" indent="-342900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Home credit hoạt động như nào 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?</a:t>
            </a:r>
            <a:endParaRPr lang="vi-VN" sz="20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  <a:p>
            <a:pPr marL="342900" indent="-342900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Consolas" panose="020B0609020204030204" pitchFamily="49" charset="0"/>
                <a:sym typeface="Futura"/>
              </a:rPr>
              <a:t>Sứ mệnh là gì 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Consolas" panose="020B0609020204030204" pitchFamily="49" charset="0"/>
                <a:sym typeface="Futura"/>
              </a:rPr>
              <a:t>?</a:t>
            </a:r>
          </a:p>
          <a:p>
            <a:pPr marL="342900" indent="-342900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Vấn đề kinh doanh</a:t>
            </a:r>
            <a:b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</a:br>
            <a:endParaRPr lang="en-US" sz="2000" dirty="0">
              <a:solidFill>
                <a:srgbClr val="000000"/>
              </a:solidFill>
              <a:latin typeface="Bahnschrift" panose="020B0502040204020203" pitchFamily="34" charset="0"/>
              <a:ea typeface="Futura"/>
              <a:cs typeface="Futura"/>
              <a:sym typeface="Futura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BC30CD8-6FA6-6895-54A3-E12382633F41}"/>
              </a:ext>
            </a:extLst>
          </p:cNvPr>
          <p:cNvSpPr txBox="1"/>
          <p:nvPr/>
        </p:nvSpPr>
        <p:spPr>
          <a:xfrm>
            <a:off x="12089323" y="3127729"/>
            <a:ext cx="48677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2, </a:t>
            </a:r>
            <a:r>
              <a:rPr lang="vi-VN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CHUẨN BỊ DỮ LIỆU</a:t>
            </a:r>
            <a:endParaRPr lang="en-US" sz="30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8B74D903-ACD3-4C27-D292-13A777613744}"/>
              </a:ext>
            </a:extLst>
          </p:cNvPr>
          <p:cNvSpPr txBox="1"/>
          <p:nvPr/>
        </p:nvSpPr>
        <p:spPr>
          <a:xfrm>
            <a:off x="12354722" y="3824512"/>
            <a:ext cx="5128990" cy="160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Tổng quát dữ liệu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Xử lý khuyết thiếu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Xử lý ngoại lai</a:t>
            </a: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Bahnschrift" panose="020B0502040204020203" pitchFamily="34" charset="0"/>
                <a:ea typeface="Futura"/>
                <a:cs typeface="Futura"/>
                <a:sym typeface="Futura"/>
              </a:rPr>
              <a:t>Tạo đặc trưng mới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8408D04-50AF-3252-BD88-F2DB58279CC7}"/>
              </a:ext>
            </a:extLst>
          </p:cNvPr>
          <p:cNvSpPr txBox="1"/>
          <p:nvPr/>
        </p:nvSpPr>
        <p:spPr>
          <a:xfrm>
            <a:off x="7732616" y="6726284"/>
            <a:ext cx="339059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3, </a:t>
            </a:r>
            <a:r>
              <a:rPr lang="vi-VN" sz="30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GIẢI PHÁP</a:t>
            </a:r>
            <a:endParaRPr lang="en-US" sz="30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E02D719D-5663-7698-1808-7D819F8BF000}"/>
              </a:ext>
            </a:extLst>
          </p:cNvPr>
          <p:cNvSpPr txBox="1"/>
          <p:nvPr/>
        </p:nvSpPr>
        <p:spPr>
          <a:xfrm>
            <a:off x="7692096" y="7512807"/>
            <a:ext cx="5128990" cy="2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Lựa chọn mô hình</a:t>
            </a: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Các biến đầu vào </a:t>
            </a: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Ma trận nhầm lẫn</a:t>
            </a: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Kết quả và đánh giá</a:t>
            </a: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  <a:p>
            <a:pPr marL="285750" indent="-285750" algn="l">
              <a:lnSpc>
                <a:spcPts val="324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Futura"/>
              <a:ea typeface="Futura"/>
              <a:cs typeface="Futura"/>
              <a:sym typeface="Futura"/>
            </a:endParaRPr>
          </a:p>
        </p:txBody>
      </p:sp>
      <p:sp>
        <p:nvSpPr>
          <p:cNvPr id="30" name="Google Shape;130;p16">
            <a:extLst>
              <a:ext uri="{FF2B5EF4-FFF2-40B4-BE49-F238E27FC236}">
                <a16:creationId xmlns:a16="http://schemas.microsoft.com/office/drawing/2014/main" id="{CF2D6C56-969B-49EB-7FED-87657C741AF9}"/>
              </a:ext>
            </a:extLst>
          </p:cNvPr>
          <p:cNvSpPr/>
          <p:nvPr/>
        </p:nvSpPr>
        <p:spPr>
          <a:xfrm>
            <a:off x="5715557" y="608990"/>
            <a:ext cx="6901193" cy="927064"/>
          </a:xfrm>
          <a:prstGeom prst="roundRect">
            <a:avLst>
              <a:gd name="adj" fmla="val 19322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chemeClr val="lt1"/>
                </a:solidFill>
                <a:latin typeface="Bahnschrift" panose="020B0502040204020203" pitchFamily="34" charset="0"/>
                <a:sym typeface="Fira Sans Extra Condensed"/>
              </a:rPr>
              <a:t>TỔNG QUAN NỘI DUNG</a:t>
            </a:r>
            <a:endParaRPr sz="4000" dirty="0">
              <a:latin typeface="Bahnschrift" panose="020B0502040204020203" pitchFamily="34" charset="0"/>
            </a:endParaRPr>
          </a:p>
        </p:txBody>
      </p:sp>
      <p:pic>
        <p:nvPicPr>
          <p:cNvPr id="32" name="Picture 31" descr="A white circle with a letter i in it&#10;&#10;Description automatically generated">
            <a:extLst>
              <a:ext uri="{FF2B5EF4-FFF2-40B4-BE49-F238E27FC236}">
                <a16:creationId xmlns:a16="http://schemas.microsoft.com/office/drawing/2014/main" id="{5BD7BD8E-25F3-FECC-0D1C-15846EB16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07" y="3766916"/>
            <a:ext cx="1197698" cy="1197698"/>
          </a:xfrm>
          <a:prstGeom prst="rect">
            <a:avLst/>
          </a:prstGeom>
          <a:noFill/>
        </p:spPr>
      </p:pic>
      <p:pic>
        <p:nvPicPr>
          <p:cNvPr id="39" name="Picture 38" descr="A light bulb with a check mark inside&#10;&#10;Description automatically generated">
            <a:extLst>
              <a:ext uri="{FF2B5EF4-FFF2-40B4-BE49-F238E27FC236}">
                <a16:creationId xmlns:a16="http://schemas.microsoft.com/office/drawing/2014/main" id="{9AD6EE2A-F689-925A-DE0D-2EE85EC3B9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190" y="7593952"/>
            <a:ext cx="1138657" cy="1138657"/>
          </a:xfrm>
          <a:prstGeom prst="rect">
            <a:avLst/>
          </a:prstGeom>
        </p:spPr>
      </p:pic>
      <p:pic>
        <p:nvPicPr>
          <p:cNvPr id="41" name="Picture 40" descr="A black and white logo&#10;&#10;Description automatically generated">
            <a:extLst>
              <a:ext uri="{FF2B5EF4-FFF2-40B4-BE49-F238E27FC236}">
                <a16:creationId xmlns:a16="http://schemas.microsoft.com/office/drawing/2014/main" id="{FAEC2068-6D6E-1439-9C9E-79F68F1AD1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493" y="3768537"/>
            <a:ext cx="1002855" cy="9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standing in front of a white board&#10;&#10;Description automatically generated">
            <a:extLst>
              <a:ext uri="{FF2B5EF4-FFF2-40B4-BE49-F238E27FC236}">
                <a16:creationId xmlns:a16="http://schemas.microsoft.com/office/drawing/2014/main" id="{8D5B5CC5-1270-ACC7-A4F5-0C6D8480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" r="20711"/>
          <a:stretch/>
        </p:blipFill>
        <p:spPr>
          <a:xfrm>
            <a:off x="-3859049" y="-595312"/>
            <a:ext cx="11985297" cy="123920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4"/>
          <p:cNvSpPr txBox="1"/>
          <p:nvPr/>
        </p:nvSpPr>
        <p:spPr>
          <a:xfrm>
            <a:off x="6061474" y="5600700"/>
            <a:ext cx="9296400" cy="590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vi-VN" sz="7200" b="1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GIỚI THIỆU</a:t>
            </a:r>
            <a:endParaRPr lang="en-US" sz="7200" b="1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5996529"/>
            <a:ext cx="5940564" cy="4290471"/>
            <a:chOff x="0" y="0"/>
            <a:chExt cx="7920752" cy="57206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920736" cy="5720715"/>
            </a:xfrm>
            <a:custGeom>
              <a:avLst/>
              <a:gdLst/>
              <a:ahLst/>
              <a:cxnLst/>
              <a:rect l="l" t="t" r="r" b="b"/>
              <a:pathLst>
                <a:path w="7920736" h="5720715">
                  <a:moveTo>
                    <a:pt x="0" y="0"/>
                  </a:moveTo>
                  <a:lnTo>
                    <a:pt x="6762242" y="3904234"/>
                  </a:lnTo>
                  <a:cubicBezTo>
                    <a:pt x="7391527" y="4267581"/>
                    <a:pt x="7788022" y="4879086"/>
                    <a:pt x="7899654" y="5543804"/>
                  </a:cubicBezTo>
                  <a:lnTo>
                    <a:pt x="7920736" y="5720715"/>
                  </a:lnTo>
                  <a:lnTo>
                    <a:pt x="552831" y="5720715"/>
                  </a:lnTo>
                  <a:lnTo>
                    <a:pt x="0" y="5401437"/>
                  </a:ln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7578696"/>
            <a:ext cx="4451630" cy="2708304"/>
            <a:chOff x="0" y="0"/>
            <a:chExt cx="5935506" cy="36110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35472" cy="3610991"/>
            </a:xfrm>
            <a:custGeom>
              <a:avLst/>
              <a:gdLst/>
              <a:ahLst/>
              <a:cxnLst/>
              <a:rect l="l" t="t" r="r" b="b"/>
              <a:pathLst>
                <a:path w="5935472" h="3610991">
                  <a:moveTo>
                    <a:pt x="0" y="0"/>
                  </a:moveTo>
                  <a:lnTo>
                    <a:pt x="5298694" y="3059176"/>
                  </a:lnTo>
                  <a:cubicBezTo>
                    <a:pt x="5436489" y="3138678"/>
                    <a:pt x="5562854" y="3230372"/>
                    <a:pt x="5677408" y="3331845"/>
                  </a:cubicBezTo>
                  <a:lnTo>
                    <a:pt x="5935472" y="3610991"/>
                  </a:lnTo>
                  <a:lnTo>
                    <a:pt x="0" y="36109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248454" y="0"/>
            <a:ext cx="6696591" cy="2763871"/>
            <a:chOff x="0" y="0"/>
            <a:chExt cx="5274956" cy="2177122"/>
          </a:xfrm>
        </p:grpSpPr>
        <p:sp>
          <p:nvSpPr>
            <p:cNvPr id="11" name="Freeform 11"/>
            <p:cNvSpPr/>
            <p:nvPr/>
          </p:nvSpPr>
          <p:spPr>
            <a:xfrm>
              <a:off x="-53340" y="-15113"/>
              <a:ext cx="5328285" cy="2192274"/>
            </a:xfrm>
            <a:custGeom>
              <a:avLst/>
              <a:gdLst/>
              <a:ahLst/>
              <a:cxnLst/>
              <a:rect l="l" t="t" r="r" b="b"/>
              <a:pathLst>
                <a:path w="5328285" h="2192274">
                  <a:moveTo>
                    <a:pt x="1322070" y="18542"/>
                  </a:moveTo>
                  <a:cubicBezTo>
                    <a:pt x="1584071" y="0"/>
                    <a:pt x="1854073" y="56896"/>
                    <a:pt x="2098675" y="197993"/>
                  </a:cubicBezTo>
                  <a:lnTo>
                    <a:pt x="4916678" y="1824990"/>
                  </a:lnTo>
                  <a:cubicBezTo>
                    <a:pt x="5079746" y="1919097"/>
                    <a:pt x="5215890" y="2041779"/>
                    <a:pt x="5322697" y="2183130"/>
                  </a:cubicBezTo>
                  <a:lnTo>
                    <a:pt x="5328285" y="2192274"/>
                  </a:lnTo>
                  <a:lnTo>
                    <a:pt x="323596" y="2192274"/>
                  </a:lnTo>
                  <a:lnTo>
                    <a:pt x="191516" y="1976755"/>
                  </a:lnTo>
                  <a:cubicBezTo>
                    <a:pt x="0" y="1583182"/>
                    <a:pt x="889" y="1104646"/>
                    <a:pt x="236220" y="697103"/>
                  </a:cubicBezTo>
                  <a:cubicBezTo>
                    <a:pt x="471551" y="289560"/>
                    <a:pt x="885444" y="49403"/>
                    <a:pt x="1322070" y="1854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</p:spTree>
    <p:extLst>
      <p:ext uri="{BB962C8B-B14F-4D97-AF65-F5344CB8AC3E}">
        <p14:creationId xmlns:p14="http://schemas.microsoft.com/office/powerpoint/2010/main" val="3996686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">
            <a:extLst>
              <a:ext uri="{FF2B5EF4-FFF2-40B4-BE49-F238E27FC236}">
                <a16:creationId xmlns:a16="http://schemas.microsoft.com/office/drawing/2014/main" id="{41695565-6E1D-8CBA-D4EA-8245FC91363E}"/>
              </a:ext>
            </a:extLst>
          </p:cNvPr>
          <p:cNvGrpSpPr>
            <a:grpSpLocks/>
          </p:cNvGrpSpPr>
          <p:nvPr/>
        </p:nvGrpSpPr>
        <p:grpSpPr>
          <a:xfrm>
            <a:off x="584858" y="1293007"/>
            <a:ext cx="9244942" cy="1321680"/>
            <a:chOff x="-59104" y="-4494281"/>
            <a:chExt cx="9396984" cy="7940294"/>
          </a:xfrm>
          <a:effectLst/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B86B1494-79C5-6F1C-96EA-CFE5BD39BBF5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 dirty="0">
                <a:latin typeface="Bahnschrift" panose="020B0502040204020203" pitchFamily="34" charset="0"/>
              </a:endParaRPr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106484" y="1718834"/>
            <a:ext cx="792328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vi-VN" sz="3200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HOME CREDIT </a:t>
            </a:r>
            <a:r>
              <a:rPr lang="vi-VN" sz="3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LÀ GÌ?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95460" y="2790698"/>
            <a:ext cx="8223737" cy="20701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ct val="115000"/>
              </a:lnSpc>
              <a:spcAft>
                <a:spcPts val="800"/>
              </a:spcAft>
              <a:buClr>
                <a:srgbClr val="3C4043"/>
              </a:buClr>
              <a:buSzPts val="1050"/>
            </a:pPr>
            <a:r>
              <a:rPr lang="en-US" sz="3000" b="1" dirty="0">
                <a:solidFill>
                  <a:srgbClr val="EF233C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Home Credit</a:t>
            </a:r>
            <a:r>
              <a:rPr lang="en-US" sz="3000" dirty="0">
                <a:solidFill>
                  <a:srgbClr val="EF233C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tổ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tài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chính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chuyên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cung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cấp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khoản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vay</a:t>
            </a:r>
            <a:r>
              <a:rPr lang="en-US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Bahnschrift" panose="020B0502040204020203" pitchFamily="34" charset="0"/>
                <a:cs typeface="Times New Roman" panose="02020603050405020304" pitchFamily="18" charset="0"/>
              </a:rPr>
              <a:t>tiêu dùng, tập trung vào nhóm khách hàng không tiếp cận được ngân hàng truyền thống.</a:t>
            </a:r>
            <a:endParaRPr lang="en-VN" sz="3000" kern="100" dirty="0">
              <a:solidFill>
                <a:srgbClr val="3C4043"/>
              </a:solidFill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371557" y="0"/>
            <a:ext cx="7182512" cy="3378476"/>
            <a:chOff x="0" y="0"/>
            <a:chExt cx="9576682" cy="45046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75444" cy="4703445"/>
            </a:xfrm>
            <a:custGeom>
              <a:avLst/>
              <a:gdLst/>
              <a:ahLst/>
              <a:cxnLst/>
              <a:rect l="l" t="t" r="r" b="b"/>
              <a:pathLst>
                <a:path w="9775444" h="4703445">
                  <a:moveTo>
                    <a:pt x="0" y="0"/>
                  </a:moveTo>
                  <a:lnTo>
                    <a:pt x="5598287" y="0"/>
                  </a:lnTo>
                  <a:lnTo>
                    <a:pt x="8876665" y="1892808"/>
                  </a:lnTo>
                  <a:cubicBezTo>
                    <a:pt x="9546082" y="2279269"/>
                    <a:pt x="9775444" y="3135249"/>
                    <a:pt x="9388983" y="3804666"/>
                  </a:cubicBezTo>
                  <a:cubicBezTo>
                    <a:pt x="9002523" y="4474083"/>
                    <a:pt x="8146542" y="4703445"/>
                    <a:pt x="7477125" y="4316984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03050" y="1163770"/>
            <a:ext cx="8184950" cy="9123230"/>
            <a:chOff x="0" y="0"/>
            <a:chExt cx="10910160" cy="12164306"/>
          </a:xfrm>
        </p:grpSpPr>
        <p:sp>
          <p:nvSpPr>
            <p:cNvPr id="7" name="Freeform 7"/>
            <p:cNvSpPr/>
            <p:nvPr/>
          </p:nvSpPr>
          <p:spPr>
            <a:xfrm>
              <a:off x="-654304" y="-40894"/>
              <a:ext cx="11564493" cy="12205208"/>
            </a:xfrm>
            <a:custGeom>
              <a:avLst/>
              <a:gdLst/>
              <a:ahLst/>
              <a:cxnLst/>
              <a:rect l="l" t="t" r="r" b="b"/>
              <a:pathLst>
                <a:path w="11564493" h="12205208">
                  <a:moveTo>
                    <a:pt x="5386451" y="42418"/>
                  </a:moveTo>
                  <a:cubicBezTo>
                    <a:pt x="6129147" y="61722"/>
                    <a:pt x="6877812" y="261366"/>
                    <a:pt x="7566533" y="659003"/>
                  </a:cubicBezTo>
                  <a:lnTo>
                    <a:pt x="11564493" y="2967228"/>
                  </a:lnTo>
                  <a:lnTo>
                    <a:pt x="11564493" y="12205208"/>
                  </a:lnTo>
                  <a:lnTo>
                    <a:pt x="9249410" y="12205208"/>
                  </a:lnTo>
                  <a:lnTo>
                    <a:pt x="9042019" y="12124309"/>
                  </a:lnTo>
                  <a:cubicBezTo>
                    <a:pt x="8900033" y="12060429"/>
                    <a:pt x="8759826" y="11988927"/>
                    <a:pt x="8622157" y="11909298"/>
                  </a:cubicBezTo>
                  <a:lnTo>
                    <a:pt x="2958846" y="8639683"/>
                  </a:lnTo>
                  <a:cubicBezTo>
                    <a:pt x="755142" y="7367270"/>
                    <a:pt x="0" y="4549267"/>
                    <a:pt x="1272413" y="2345436"/>
                  </a:cubicBezTo>
                  <a:cubicBezTo>
                    <a:pt x="2147189" y="830326"/>
                    <a:pt x="3752469" y="0"/>
                    <a:pt x="5386451" y="42418"/>
                  </a:cubicBezTo>
                  <a:close/>
                </a:path>
              </a:pathLst>
            </a:custGeom>
            <a:blipFill>
              <a:blip r:embed="rId2"/>
              <a:stretch>
                <a:fillRect l="-33673" r="-33673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8" name="Group 8"/>
          <p:cNvGrpSpPr/>
          <p:nvPr/>
        </p:nvGrpSpPr>
        <p:grpSpPr>
          <a:xfrm rot="1800000">
            <a:off x="12534517" y="8475859"/>
            <a:ext cx="2629551" cy="601176"/>
            <a:chOff x="0" y="0"/>
            <a:chExt cx="3506068" cy="8015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06089" cy="801624"/>
            </a:xfrm>
            <a:custGeom>
              <a:avLst/>
              <a:gdLst/>
              <a:ahLst/>
              <a:cxnLst/>
              <a:rect l="l" t="t" r="r" b="b"/>
              <a:pathLst>
                <a:path w="3506089" h="801624">
                  <a:moveTo>
                    <a:pt x="0" y="400812"/>
                  </a:moveTo>
                  <a:cubicBezTo>
                    <a:pt x="0" y="179451"/>
                    <a:pt x="179451" y="0"/>
                    <a:pt x="400812" y="0"/>
                  </a:cubicBezTo>
                  <a:lnTo>
                    <a:pt x="3105277" y="0"/>
                  </a:lnTo>
                  <a:cubicBezTo>
                    <a:pt x="3326638" y="0"/>
                    <a:pt x="3506089" y="179451"/>
                    <a:pt x="3506089" y="400812"/>
                  </a:cubicBezTo>
                  <a:cubicBezTo>
                    <a:pt x="3506089" y="622173"/>
                    <a:pt x="3326638" y="801624"/>
                    <a:pt x="3105277" y="801624"/>
                  </a:cubicBezTo>
                  <a:lnTo>
                    <a:pt x="400812" y="801624"/>
                  </a:lnTo>
                  <a:cubicBezTo>
                    <a:pt x="179451" y="801624"/>
                    <a:pt x="0" y="622173"/>
                    <a:pt x="0" y="40081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0" name="Group 10"/>
          <p:cNvGrpSpPr/>
          <p:nvPr/>
        </p:nvGrpSpPr>
        <p:grpSpPr>
          <a:xfrm rot="1800000">
            <a:off x="15257803" y="1541500"/>
            <a:ext cx="1750264" cy="1145520"/>
            <a:chOff x="0" y="0"/>
            <a:chExt cx="2333686" cy="15273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3625" cy="1527302"/>
            </a:xfrm>
            <a:custGeom>
              <a:avLst/>
              <a:gdLst/>
              <a:ahLst/>
              <a:cxnLst/>
              <a:rect l="l" t="t" r="r" b="b"/>
              <a:pathLst>
                <a:path w="2333625" h="1527302">
                  <a:moveTo>
                    <a:pt x="0" y="763651"/>
                  </a:moveTo>
                  <a:cubicBezTo>
                    <a:pt x="0" y="341884"/>
                    <a:pt x="341884" y="0"/>
                    <a:pt x="763651" y="0"/>
                  </a:cubicBezTo>
                  <a:lnTo>
                    <a:pt x="1569974" y="0"/>
                  </a:lnTo>
                  <a:cubicBezTo>
                    <a:pt x="1991741" y="0"/>
                    <a:pt x="2333625" y="341884"/>
                    <a:pt x="2333625" y="763651"/>
                  </a:cubicBezTo>
                  <a:cubicBezTo>
                    <a:pt x="2333625" y="1185418"/>
                    <a:pt x="1991741" y="1527302"/>
                    <a:pt x="1569974" y="1527302"/>
                  </a:cubicBezTo>
                  <a:lnTo>
                    <a:pt x="763651" y="1527302"/>
                  </a:lnTo>
                  <a:cubicBezTo>
                    <a:pt x="341884" y="1527302"/>
                    <a:pt x="0" y="1185418"/>
                    <a:pt x="0" y="7636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8C212255-FB9C-BBBA-7F2B-21B5E72EFB3A}"/>
              </a:ext>
            </a:extLst>
          </p:cNvPr>
          <p:cNvGrpSpPr>
            <a:grpSpLocks/>
          </p:cNvGrpSpPr>
          <p:nvPr/>
        </p:nvGrpSpPr>
        <p:grpSpPr>
          <a:xfrm>
            <a:off x="584858" y="5309250"/>
            <a:ext cx="9244942" cy="1321680"/>
            <a:chOff x="-59104" y="-4494281"/>
            <a:chExt cx="9396984" cy="7940294"/>
          </a:xfrm>
          <a:effectLst/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286AAA6-9390-109A-98A9-8E6BA0877DCB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9396984" cy="7940294"/>
            </a:xfrm>
            <a:prstGeom prst="roundRect">
              <a:avLst/>
            </a:prstGeom>
            <a:solidFill>
              <a:srgbClr val="F2F2F2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11DDBA27-7329-71A8-59AF-08691B69932D}"/>
              </a:ext>
            </a:extLst>
          </p:cNvPr>
          <p:cNvSpPr txBox="1"/>
          <p:nvPr/>
        </p:nvSpPr>
        <p:spPr>
          <a:xfrm>
            <a:off x="1658461" y="5772519"/>
            <a:ext cx="681933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vi-VN" sz="3200" dirty="0">
                <a:solidFill>
                  <a:srgbClr val="EF233C"/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SẢN PHẨM CHÍNH </a:t>
            </a:r>
            <a:r>
              <a:rPr lang="vi-VN" sz="32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  <a:ea typeface="Futura Ultra-Bold"/>
                <a:cs typeface="Futura Ultra-Bold"/>
                <a:sym typeface="Futura Ultra-Bold"/>
              </a:rPr>
              <a:t>LÀ GÌ ?</a:t>
            </a:r>
            <a:endParaRPr lang="en-US" sz="3200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  <a:p>
            <a:pPr algn="l">
              <a:lnSpc>
                <a:spcPts val="3600"/>
              </a:lnSpc>
            </a:pPr>
            <a:endParaRPr lang="en-US" sz="3200" dirty="0">
              <a:solidFill>
                <a:srgbClr val="EF233C"/>
              </a:solidFill>
              <a:latin typeface="Bahnschrift" panose="020B0502040204020203" pitchFamily="34" charset="0"/>
              <a:ea typeface="Futura Ultra-Bold"/>
              <a:cs typeface="Futura Ultra-Bold"/>
              <a:sym typeface="Futura Ultra-Bold"/>
            </a:endParaRPr>
          </a:p>
        </p:txBody>
      </p:sp>
      <p:grpSp>
        <p:nvGrpSpPr>
          <p:cNvPr id="17" name="Group 2">
            <a:extLst>
              <a:ext uri="{FF2B5EF4-FFF2-40B4-BE49-F238E27FC236}">
                <a16:creationId xmlns:a16="http://schemas.microsoft.com/office/drawing/2014/main" id="{08C4DBC5-69CC-5A6C-1201-2588049D0036}"/>
              </a:ext>
            </a:extLst>
          </p:cNvPr>
          <p:cNvGrpSpPr>
            <a:grpSpLocks/>
          </p:cNvGrpSpPr>
          <p:nvPr/>
        </p:nvGrpSpPr>
        <p:grpSpPr>
          <a:xfrm>
            <a:off x="584858" y="7037245"/>
            <a:ext cx="2700000" cy="2160000"/>
            <a:chOff x="-59104" y="-4494281"/>
            <a:chExt cx="6836375" cy="7940294"/>
          </a:xfrm>
          <a:solidFill>
            <a:srgbClr val="EF243C">
              <a:alpha val="95082"/>
            </a:srgbClr>
          </a:solidFill>
          <a:effectLst/>
        </p:grpSpPr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2020D684-42CD-3006-E914-3BA9D66C9A6A}"/>
                </a:ext>
              </a:extLst>
            </p:cNvPr>
            <p:cNvSpPr>
              <a:spLocks/>
            </p:cNvSpPr>
            <p:nvPr/>
          </p:nvSpPr>
          <p:spPr>
            <a:xfrm>
              <a:off x="-59104" y="-4494281"/>
              <a:ext cx="6836375" cy="7940294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VAY TIỀN MẶT</a:t>
              </a:r>
              <a:endParaRPr lang="en-VN" sz="32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1" name="Group 2">
            <a:extLst>
              <a:ext uri="{FF2B5EF4-FFF2-40B4-BE49-F238E27FC236}">
                <a16:creationId xmlns:a16="http://schemas.microsoft.com/office/drawing/2014/main" id="{4A7F3E0B-09F6-090A-C7B0-9E5AE957E84D}"/>
              </a:ext>
            </a:extLst>
          </p:cNvPr>
          <p:cNvGrpSpPr>
            <a:grpSpLocks/>
          </p:cNvGrpSpPr>
          <p:nvPr/>
        </p:nvGrpSpPr>
        <p:grpSpPr>
          <a:xfrm>
            <a:off x="3857329" y="7094199"/>
            <a:ext cx="2700000" cy="2160000"/>
            <a:chOff x="-1767573" y="-4375310"/>
            <a:chExt cx="6741670" cy="7924716"/>
          </a:xfrm>
          <a:solidFill>
            <a:srgbClr val="EF243C">
              <a:alpha val="80111"/>
            </a:srgbClr>
          </a:solidFill>
          <a:effectLst/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C840C962-5EC9-50D1-314A-AD7D93180C9C}"/>
                </a:ext>
              </a:extLst>
            </p:cNvPr>
            <p:cNvSpPr>
              <a:spLocks/>
            </p:cNvSpPr>
            <p:nvPr/>
          </p:nvSpPr>
          <p:spPr>
            <a:xfrm>
              <a:off x="-1767573" y="-4375310"/>
              <a:ext cx="6741670" cy="7924716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vi-VN" sz="3200" b="1" dirty="0">
                  <a:solidFill>
                    <a:schemeClr val="bg1"/>
                  </a:solidFill>
                  <a:latin typeface="Bahnschrift" panose="020B0502040204020203" pitchFamily="34" charset="0"/>
                  <a:cs typeface="Times New Roman" panose="02020603050405020304" pitchFamily="18" charset="0"/>
                </a:rPr>
                <a:t>VAY TRẢ GÓP</a:t>
              </a:r>
              <a:endParaRPr lang="en-VN" sz="3200" b="1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id="{5DFD66BB-C2FD-554B-F519-0499375CD759}"/>
              </a:ext>
            </a:extLst>
          </p:cNvPr>
          <p:cNvGrpSpPr>
            <a:grpSpLocks/>
          </p:cNvGrpSpPr>
          <p:nvPr/>
        </p:nvGrpSpPr>
        <p:grpSpPr>
          <a:xfrm>
            <a:off x="7129800" y="7037245"/>
            <a:ext cx="2700000" cy="2160000"/>
            <a:chOff x="1049257" y="-4494281"/>
            <a:chExt cx="7681182" cy="8048116"/>
          </a:xfrm>
          <a:solidFill>
            <a:schemeClr val="bg1">
              <a:lumMod val="50000"/>
              <a:alpha val="69824"/>
            </a:schemeClr>
          </a:solidFill>
          <a:effectLst/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A2612EFA-20CB-F503-CCE6-C550261A5416}"/>
                </a:ext>
              </a:extLst>
            </p:cNvPr>
            <p:cNvSpPr>
              <a:spLocks/>
            </p:cNvSpPr>
            <p:nvPr/>
          </p:nvSpPr>
          <p:spPr>
            <a:xfrm>
              <a:off x="1049257" y="-4494281"/>
              <a:ext cx="7681182" cy="8048116"/>
            </a:xfrm>
            <a:prstGeom prst="roundRect">
              <a:avLst/>
            </a:prstGeom>
            <a:grpFill/>
          </p:spPr>
          <p:txBody>
            <a:bodyPr anchor="ctr"/>
            <a:lstStyle/>
            <a:p>
              <a:pPr algn="ctr"/>
              <a:r>
                <a:rPr lang="vi-VN" sz="2800" b="1" dirty="0">
                  <a:solidFill>
                    <a:schemeClr val="bg1"/>
                  </a:solidFill>
                  <a:latin typeface="Bahnschrift" panose="020B0502040204020203" pitchFamily="34" charset="0"/>
                </a:rPr>
                <a:t>VAY THẺ TÍN DỤNG</a:t>
              </a:r>
              <a:endParaRPr lang="en-VN" sz="2800" b="1" dirty="0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36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83226" y="2117612"/>
            <a:ext cx="2180114" cy="2044985"/>
            <a:chOff x="0" y="0"/>
            <a:chExt cx="2994446" cy="2728390"/>
          </a:xfrm>
        </p:grpSpPr>
        <p:sp>
          <p:nvSpPr>
            <p:cNvPr id="3" name="Freeform 3"/>
            <p:cNvSpPr/>
            <p:nvPr/>
          </p:nvSpPr>
          <p:spPr>
            <a:xfrm>
              <a:off x="-167894" y="-13081"/>
              <a:ext cx="3330194" cy="2909316"/>
            </a:xfrm>
            <a:custGeom>
              <a:avLst/>
              <a:gdLst/>
              <a:ahLst/>
              <a:cxnLst/>
              <a:rect l="l" t="t" r="r" b="b"/>
              <a:pathLst>
                <a:path w="3330194" h="2909316">
                  <a:moveTo>
                    <a:pt x="1268095" y="16002"/>
                  </a:moveTo>
                  <a:cubicBezTo>
                    <a:pt x="1495298" y="0"/>
                    <a:pt x="1729486" y="49276"/>
                    <a:pt x="1941576" y="171704"/>
                  </a:cubicBezTo>
                  <a:lnTo>
                    <a:pt x="2570988" y="535051"/>
                  </a:lnTo>
                  <a:cubicBezTo>
                    <a:pt x="3136519" y="861568"/>
                    <a:pt x="3330194" y="1584706"/>
                    <a:pt x="3003804" y="2150110"/>
                  </a:cubicBezTo>
                  <a:cubicBezTo>
                    <a:pt x="2677414" y="2715514"/>
                    <a:pt x="1954276" y="2909316"/>
                    <a:pt x="1388745" y="2582799"/>
                  </a:cubicBezTo>
                  <a:lnTo>
                    <a:pt x="759206" y="2219452"/>
                  </a:lnTo>
                  <a:cubicBezTo>
                    <a:pt x="193802" y="1892935"/>
                    <a:pt x="0" y="1169924"/>
                    <a:pt x="326517" y="604393"/>
                  </a:cubicBezTo>
                  <a:cubicBezTo>
                    <a:pt x="530479" y="250952"/>
                    <a:pt x="889508" y="42799"/>
                    <a:pt x="1268095" y="1600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4028913" y="3578834"/>
            <a:ext cx="3672933" cy="3445269"/>
            <a:chOff x="0" y="0"/>
            <a:chExt cx="5044872" cy="4596628"/>
          </a:xfrm>
        </p:grpSpPr>
        <p:sp>
          <p:nvSpPr>
            <p:cNvPr id="5" name="Freeform 5"/>
            <p:cNvSpPr/>
            <p:nvPr/>
          </p:nvSpPr>
          <p:spPr>
            <a:xfrm>
              <a:off x="-282829" y="-22098"/>
              <a:ext cx="5610606" cy="4901565"/>
            </a:xfrm>
            <a:custGeom>
              <a:avLst/>
              <a:gdLst/>
              <a:ahLst/>
              <a:cxnLst/>
              <a:rect l="l" t="t" r="r" b="b"/>
              <a:pathLst>
                <a:path w="5610606" h="4901565">
                  <a:moveTo>
                    <a:pt x="2136394" y="27051"/>
                  </a:moveTo>
                  <a:cubicBezTo>
                    <a:pt x="2519045" y="0"/>
                    <a:pt x="2913634" y="83058"/>
                    <a:pt x="3270885" y="289306"/>
                  </a:cubicBezTo>
                  <a:lnTo>
                    <a:pt x="4331462" y="901573"/>
                  </a:lnTo>
                  <a:cubicBezTo>
                    <a:pt x="5284089" y="1451610"/>
                    <a:pt x="5610606" y="2669794"/>
                    <a:pt x="5060569" y="3622421"/>
                  </a:cubicBezTo>
                  <a:cubicBezTo>
                    <a:pt x="4510532" y="4575048"/>
                    <a:pt x="3292348" y="4901565"/>
                    <a:pt x="2339594" y="4351528"/>
                  </a:cubicBezTo>
                  <a:lnTo>
                    <a:pt x="1279017" y="3739261"/>
                  </a:lnTo>
                  <a:cubicBezTo>
                    <a:pt x="326390" y="3189224"/>
                    <a:pt x="0" y="1971040"/>
                    <a:pt x="550037" y="1018286"/>
                  </a:cubicBezTo>
                  <a:cubicBezTo>
                    <a:pt x="893826" y="422910"/>
                    <a:pt x="1498600" y="72136"/>
                    <a:pt x="2136394" y="27051"/>
                  </a:cubicBezTo>
                  <a:close/>
                </a:path>
              </a:pathLst>
            </a:custGeom>
            <a:blipFill>
              <a:blip r:embed="rId2"/>
              <a:stretch>
                <a:fillRect l="-18378" r="-18378"/>
              </a:stretch>
            </a:blip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00675" y="6451043"/>
            <a:ext cx="2180114" cy="2044986"/>
            <a:chOff x="0" y="0"/>
            <a:chExt cx="2994446" cy="2728390"/>
          </a:xfrm>
        </p:grpSpPr>
        <p:sp>
          <p:nvSpPr>
            <p:cNvPr id="7" name="Freeform 7"/>
            <p:cNvSpPr/>
            <p:nvPr/>
          </p:nvSpPr>
          <p:spPr>
            <a:xfrm>
              <a:off x="-167894" y="-13081"/>
              <a:ext cx="3330194" cy="2909316"/>
            </a:xfrm>
            <a:custGeom>
              <a:avLst/>
              <a:gdLst/>
              <a:ahLst/>
              <a:cxnLst/>
              <a:rect l="l" t="t" r="r" b="b"/>
              <a:pathLst>
                <a:path w="3330194" h="2909316">
                  <a:moveTo>
                    <a:pt x="1268095" y="16002"/>
                  </a:moveTo>
                  <a:cubicBezTo>
                    <a:pt x="1495298" y="0"/>
                    <a:pt x="1729486" y="49276"/>
                    <a:pt x="1941576" y="171704"/>
                  </a:cubicBezTo>
                  <a:lnTo>
                    <a:pt x="2570988" y="535051"/>
                  </a:lnTo>
                  <a:cubicBezTo>
                    <a:pt x="3136519" y="861568"/>
                    <a:pt x="3330194" y="1584706"/>
                    <a:pt x="3003804" y="2150110"/>
                  </a:cubicBezTo>
                  <a:cubicBezTo>
                    <a:pt x="2677414" y="2715514"/>
                    <a:pt x="1954276" y="2909316"/>
                    <a:pt x="1388745" y="2582799"/>
                  </a:cubicBezTo>
                  <a:lnTo>
                    <a:pt x="759206" y="2219452"/>
                  </a:lnTo>
                  <a:cubicBezTo>
                    <a:pt x="193802" y="1892935"/>
                    <a:pt x="0" y="1169924"/>
                    <a:pt x="326517" y="604393"/>
                  </a:cubicBezTo>
                  <a:cubicBezTo>
                    <a:pt x="530479" y="250952"/>
                    <a:pt x="889508" y="42799"/>
                    <a:pt x="1268095" y="16002"/>
                  </a:cubicBezTo>
                  <a:close/>
                </a:path>
              </a:pathLst>
            </a:custGeom>
            <a:solidFill>
              <a:srgbClr val="EF233C"/>
            </a:solidFill>
          </p:spPr>
          <p:txBody>
            <a:bodyPr/>
            <a:lstStyle/>
            <a:p>
              <a:endParaRPr lang="en-VN">
                <a:latin typeface="Bahnschrift" panose="020B0502040204020203" pitchFamily="34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62754" y="3578834"/>
            <a:ext cx="3672933" cy="3445269"/>
            <a:chOff x="0" y="0"/>
            <a:chExt cx="5044872" cy="4596628"/>
          </a:xfrm>
        </p:grpSpPr>
        <p:sp>
          <p:nvSpPr>
            <p:cNvPr id="9" name="Freeform 9"/>
            <p:cNvSpPr/>
            <p:nvPr/>
          </p:nvSpPr>
          <p:spPr>
            <a:xfrm>
              <a:off x="-282829" y="-22098"/>
              <a:ext cx="5610606" cy="4901565"/>
            </a:xfrm>
            <a:custGeom>
              <a:avLst/>
              <a:gdLst/>
              <a:ahLst/>
              <a:cxnLst/>
              <a:rect l="l" t="t" r="r" b="b"/>
              <a:pathLst>
                <a:path w="5610606" h="4901565">
                  <a:moveTo>
                    <a:pt x="2136394" y="27051"/>
                  </a:moveTo>
                  <a:cubicBezTo>
                    <a:pt x="2519045" y="0"/>
                    <a:pt x="2913634" y="83058"/>
                    <a:pt x="3270885" y="289306"/>
                  </a:cubicBezTo>
                  <a:lnTo>
                    <a:pt x="4331462" y="901573"/>
                  </a:lnTo>
                  <a:cubicBezTo>
                    <a:pt x="5284089" y="1451610"/>
                    <a:pt x="5610606" y="2669794"/>
                    <a:pt x="5060569" y="3622421"/>
                  </a:cubicBezTo>
                  <a:cubicBezTo>
                    <a:pt x="4510532" y="4575048"/>
                    <a:pt x="3292348" y="4901565"/>
                    <a:pt x="2339594" y="4351528"/>
                  </a:cubicBezTo>
                  <a:lnTo>
                    <a:pt x="1279017" y="3739261"/>
                  </a:lnTo>
                  <a:cubicBezTo>
                    <a:pt x="326390" y="3189224"/>
                    <a:pt x="0" y="1971040"/>
                    <a:pt x="550037" y="1018286"/>
                  </a:cubicBezTo>
                  <a:cubicBezTo>
                    <a:pt x="893826" y="422910"/>
                    <a:pt x="1498600" y="72136"/>
                    <a:pt x="2136394" y="27051"/>
                  </a:cubicBezTo>
                  <a:close/>
                </a:path>
              </a:pathLst>
            </a:custGeom>
            <a:blipFill>
              <a:blip r:embed="rId3"/>
              <a:stretch>
                <a:fillRect l="-18378" r="-1837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669570" y="7024103"/>
            <a:ext cx="687295" cy="975335"/>
          </a:xfrm>
          <a:custGeom>
            <a:avLst/>
            <a:gdLst/>
            <a:ahLst/>
            <a:cxnLst/>
            <a:rect l="l" t="t" r="r" b="b"/>
            <a:pathLst>
              <a:path w="708014" h="975958">
                <a:moveTo>
                  <a:pt x="0" y="0"/>
                </a:moveTo>
                <a:lnTo>
                  <a:pt x="708013" y="0"/>
                </a:lnTo>
                <a:lnTo>
                  <a:pt x="708013" y="975958"/>
                </a:lnTo>
                <a:lnTo>
                  <a:pt x="0" y="975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>
              <a:latin typeface="Bahnschrift" panose="020B0502040204020203" pitchFamily="34" charset="0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771007" y="2554907"/>
            <a:ext cx="899761" cy="1124636"/>
          </a:xfrm>
          <a:custGeom>
            <a:avLst/>
            <a:gdLst/>
            <a:ahLst/>
            <a:cxnLst/>
            <a:rect l="l" t="t" r="r" b="b"/>
            <a:pathLst>
              <a:path w="926884" h="1125355">
                <a:moveTo>
                  <a:pt x="0" y="0"/>
                </a:moveTo>
                <a:lnTo>
                  <a:pt x="926884" y="0"/>
                </a:lnTo>
                <a:lnTo>
                  <a:pt x="926884" y="1125355"/>
                </a:lnTo>
                <a:lnTo>
                  <a:pt x="0" y="11253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>
              <a:latin typeface="Bahnschrift" panose="020B0502040204020203" pitchFamily="34" charset="0"/>
            </a:endParaRPr>
          </a:p>
        </p:txBody>
      </p:sp>
      <p:pic>
        <p:nvPicPr>
          <p:cNvPr id="30" name="Hình ảnh 29">
            <a:extLst>
              <a:ext uri="{FF2B5EF4-FFF2-40B4-BE49-F238E27FC236}">
                <a16:creationId xmlns:a16="http://schemas.microsoft.com/office/drawing/2014/main" id="{6313677F-9DBF-C410-FC31-2378FB106D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43" y="8091"/>
            <a:ext cx="10078857" cy="10278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5ef54502-46dd-4d69-8f82-30c81ddb31a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58538A30491A47A48E543A03DAED8B" ma:contentTypeVersion="4" ma:contentTypeDescription="Create a new document." ma:contentTypeScope="" ma:versionID="4302be30f447c1fd8ad676197f8c9ac2">
  <xsd:schema xmlns:xsd="http://www.w3.org/2001/XMLSchema" xmlns:xs="http://www.w3.org/2001/XMLSchema" xmlns:p="http://schemas.microsoft.com/office/2006/metadata/properties" xmlns:ns2="5ef54502-46dd-4d69-8f82-30c81ddb31a2" targetNamespace="http://schemas.microsoft.com/office/2006/metadata/properties" ma:root="true" ma:fieldsID="1d51cc9dbab1a08a7ad58228de5ca2cd" ns2:_="">
    <xsd:import namespace="5ef54502-46dd-4d69-8f82-30c81ddb31a2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f54502-46dd-4d69-8f82-30c81ddb31a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82DD9A-A60E-4DDC-BD77-D02F29E6B268}">
  <ds:schemaRefs>
    <ds:schemaRef ds:uri="http://schemas.microsoft.com/office/2006/metadata/properties"/>
    <ds:schemaRef ds:uri="http://schemas.microsoft.com/office/infopath/2007/PartnerControls"/>
    <ds:schemaRef ds:uri="5ef54502-46dd-4d69-8f82-30c81ddb31a2"/>
  </ds:schemaRefs>
</ds:datastoreItem>
</file>

<file path=customXml/itemProps2.xml><?xml version="1.0" encoding="utf-8"?>
<ds:datastoreItem xmlns:ds="http://schemas.openxmlformats.org/officeDocument/2006/customXml" ds:itemID="{247E43F3-CB40-4D9C-96E1-1151E32A46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f54502-46dd-4d69-8f82-30c81ddb31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641F89-AB0F-452C-9ACC-7FAD5C3734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1152</Words>
  <Application>Microsoft Office PowerPoint</Application>
  <PresentationFormat>Tùy chỉnh</PresentationFormat>
  <Paragraphs>153</Paragraphs>
  <Slides>21</Slides>
  <Notes>3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34" baseType="lpstr">
      <vt:lpstr>FUTURA MEDIUM</vt:lpstr>
      <vt:lpstr>Fira Sans Extra Condensed</vt:lpstr>
      <vt:lpstr>Futura</vt:lpstr>
      <vt:lpstr>Calibri</vt:lpstr>
      <vt:lpstr>Fira Sans</vt:lpstr>
      <vt:lpstr>Helvetica Neue</vt:lpstr>
      <vt:lpstr>Bahnschrift</vt:lpstr>
      <vt:lpstr>Bahnschrift Condensed</vt:lpstr>
      <vt:lpstr>Aptos</vt:lpstr>
      <vt:lpstr>Courier New</vt:lpstr>
      <vt:lpstr>Arial</vt:lpstr>
      <vt:lpstr>Futura Ultra-Bold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Business Marketing Presentation</dc:title>
  <dc:creator>ADMIN</dc:creator>
  <cp:lastModifiedBy>a48257 Nguyễn Thị Thùy</cp:lastModifiedBy>
  <cp:revision>63</cp:revision>
  <dcterms:created xsi:type="dcterms:W3CDTF">2006-08-16T00:00:00Z</dcterms:created>
  <dcterms:modified xsi:type="dcterms:W3CDTF">2025-07-25T03:12:39Z</dcterms:modified>
  <dc:identifier>DAGPUBXiKBo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0x0101005C58538A30491A47A48E543A03DAED8B</vt:lpwstr>
  </property>
</Properties>
</file>